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9.xml" ContentType="application/vnd.openxmlformats-officedocument.theme+xml"/>
  <Override PartName="/ppt/slideLayouts/slideLayout40.xml" ContentType="application/vnd.openxmlformats-officedocument.presentationml.slideLayout+xml"/>
  <Override PartName="/ppt/theme/theme20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1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6" r:id="rId5"/>
    <p:sldMasterId id="2147483719" r:id="rId6"/>
    <p:sldMasterId id="2147483708" r:id="rId7"/>
    <p:sldMasterId id="2147483698" r:id="rId8"/>
    <p:sldMasterId id="2147483710" r:id="rId9"/>
    <p:sldMasterId id="2147483702" r:id="rId10"/>
    <p:sldMasterId id="2147483721" r:id="rId11"/>
    <p:sldMasterId id="2147483704" r:id="rId12"/>
    <p:sldMasterId id="2147483714" r:id="rId13"/>
    <p:sldMasterId id="2147483706" r:id="rId14"/>
    <p:sldMasterId id="2147483716" r:id="rId15"/>
    <p:sldMasterId id="2147483723" r:id="rId16"/>
    <p:sldMasterId id="2147483725" r:id="rId17"/>
    <p:sldMasterId id="2147483700" r:id="rId18"/>
    <p:sldMasterId id="2147483757" r:id="rId19"/>
    <p:sldMasterId id="2147483765" r:id="rId20"/>
    <p:sldMasterId id="2147483778" r:id="rId21"/>
    <p:sldMasterId id="2147483782" r:id="rId22"/>
    <p:sldMasterId id="2147483786" r:id="rId23"/>
    <p:sldMasterId id="2147483788" r:id="rId24"/>
    <p:sldMasterId id="2147483791" r:id="rId25"/>
  </p:sldMasterIdLst>
  <p:notesMasterIdLst>
    <p:notesMasterId r:id="rId94"/>
  </p:notesMasterIdLst>
  <p:handoutMasterIdLst>
    <p:handoutMasterId r:id="rId95"/>
  </p:handoutMasterIdLst>
  <p:sldIdLst>
    <p:sldId id="300" r:id="rId26"/>
    <p:sldId id="263" r:id="rId27"/>
    <p:sldId id="611" r:id="rId28"/>
    <p:sldId id="731" r:id="rId29"/>
    <p:sldId id="507" r:id="rId30"/>
    <p:sldId id="732" r:id="rId31"/>
    <p:sldId id="733" r:id="rId32"/>
    <p:sldId id="734" r:id="rId33"/>
    <p:sldId id="735" r:id="rId34"/>
    <p:sldId id="736" r:id="rId35"/>
    <p:sldId id="737" r:id="rId36"/>
    <p:sldId id="264" r:id="rId37"/>
    <p:sldId id="738" r:id="rId38"/>
    <p:sldId id="739" r:id="rId39"/>
    <p:sldId id="268" r:id="rId40"/>
    <p:sldId id="262" r:id="rId41"/>
    <p:sldId id="265" r:id="rId42"/>
    <p:sldId id="740" r:id="rId43"/>
    <p:sldId id="741" r:id="rId44"/>
    <p:sldId id="742" r:id="rId45"/>
    <p:sldId id="743" r:id="rId46"/>
    <p:sldId id="745" r:id="rId47"/>
    <p:sldId id="744" r:id="rId48"/>
    <p:sldId id="746" r:id="rId49"/>
    <p:sldId id="747" r:id="rId50"/>
    <p:sldId id="748" r:id="rId51"/>
    <p:sldId id="589" r:id="rId52"/>
    <p:sldId id="700" r:id="rId53"/>
    <p:sldId id="615" r:id="rId54"/>
    <p:sldId id="616" r:id="rId55"/>
    <p:sldId id="651" r:id="rId56"/>
    <p:sldId id="756" r:id="rId57"/>
    <p:sldId id="757" r:id="rId58"/>
    <p:sldId id="758" r:id="rId59"/>
    <p:sldId id="759" r:id="rId60"/>
    <p:sldId id="571" r:id="rId61"/>
    <p:sldId id="2146448456" r:id="rId62"/>
    <p:sldId id="2146448457" r:id="rId63"/>
    <p:sldId id="595" r:id="rId64"/>
    <p:sldId id="593" r:id="rId65"/>
    <p:sldId id="594" r:id="rId66"/>
    <p:sldId id="586" r:id="rId67"/>
    <p:sldId id="2146448461" r:id="rId68"/>
    <p:sldId id="588" r:id="rId69"/>
    <p:sldId id="452" r:id="rId70"/>
    <p:sldId id="2146448462" r:id="rId71"/>
    <p:sldId id="575" r:id="rId72"/>
    <p:sldId id="583" r:id="rId73"/>
    <p:sldId id="597" r:id="rId74"/>
    <p:sldId id="587" r:id="rId75"/>
    <p:sldId id="596" r:id="rId76"/>
    <p:sldId id="590" r:id="rId77"/>
    <p:sldId id="592" r:id="rId78"/>
    <p:sldId id="2146448458" r:id="rId79"/>
    <p:sldId id="463" r:id="rId80"/>
    <p:sldId id="591" r:id="rId81"/>
    <p:sldId id="2146448459" r:id="rId82"/>
    <p:sldId id="2146448460" r:id="rId83"/>
    <p:sldId id="600" r:id="rId84"/>
    <p:sldId id="601" r:id="rId85"/>
    <p:sldId id="730" r:id="rId86"/>
    <p:sldId id="469" r:id="rId87"/>
    <p:sldId id="729" r:id="rId88"/>
    <p:sldId id="568" r:id="rId89"/>
    <p:sldId id="569" r:id="rId90"/>
    <p:sldId id="602" r:id="rId91"/>
    <p:sldId id="570" r:id="rId92"/>
    <p:sldId id="410" r:id="rId9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4" pos="3839" userDrawn="1">
          <p15:clr>
            <a:srgbClr val="A4A3A4"/>
          </p15:clr>
        </p15:guide>
        <p15:guide id="6" pos="7079" userDrawn="1">
          <p15:clr>
            <a:srgbClr val="A4A3A4"/>
          </p15:clr>
        </p15:guide>
        <p15:guide id="7" orient="horz" pos="4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leen Gootee" initials="CG" lastIdx="1" clrIdx="0">
    <p:extLst>
      <p:ext uri="{19B8F6BF-5375-455C-9EA6-DF929625EA0E}">
        <p15:presenceInfo xmlns:p15="http://schemas.microsoft.com/office/powerpoint/2012/main" userId="S::cgootee@Lenovo.com::61ea981b-1251-4ebd-a9f4-19b35a558468" providerId="AD"/>
      </p:ext>
    </p:extLst>
  </p:cmAuthor>
  <p:cmAuthor id="2" name="Bradley Weatherspoon" initials="BW" lastIdx="2" clrIdx="1">
    <p:extLst>
      <p:ext uri="{19B8F6BF-5375-455C-9EA6-DF929625EA0E}">
        <p15:presenceInfo xmlns:p15="http://schemas.microsoft.com/office/powerpoint/2012/main" userId="S::btherspoon@lenovo.com::360424b2-687b-4682-8ded-1692ba19cb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2F0"/>
    <a:srgbClr val="BF0000"/>
    <a:srgbClr val="E2E3E2"/>
    <a:srgbClr val="00B4E5"/>
    <a:srgbClr val="6F7170"/>
    <a:srgbClr val="EA6BB0"/>
    <a:srgbClr val="FF40FF"/>
    <a:srgbClr val="FF85FF"/>
    <a:srgbClr val="0094BC"/>
    <a:srgbClr val="C51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A17BA2-0D32-4FB0-A244-BD97509E94BD}" v="2" dt="2022-07-27T21:49:33.071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27"/>
      </p:cViewPr>
      <p:guideLst>
        <p:guide orient="horz" pos="2160"/>
        <p:guide pos="3839"/>
        <p:guide pos="7079"/>
        <p:guide orient="horz" pos="42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10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5.xml"/><Relationship Id="rId95" Type="http://schemas.openxmlformats.org/officeDocument/2006/relationships/handoutMaster" Target="handoutMasters/handoutMaster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slide" Target="slides/slide66.xml"/><Relationship Id="rId96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an Sholar" userId="5cc35904-0504-412b-a573-67ac18a988b0" providerId="ADAL" clId="{90A17BA2-0D32-4FB0-A244-BD97509E94BD}"/>
    <pc:docChg chg="custSel delSld modSld">
      <pc:chgData name="Bryan Sholar" userId="5cc35904-0504-412b-a573-67ac18a988b0" providerId="ADAL" clId="{90A17BA2-0D32-4FB0-A244-BD97509E94BD}" dt="2022-07-27T21:51:31.194" v="4" actId="478"/>
      <pc:docMkLst>
        <pc:docMk/>
      </pc:docMkLst>
      <pc:sldChg chg="del">
        <pc:chgData name="Bryan Sholar" userId="5cc35904-0504-412b-a573-67ac18a988b0" providerId="ADAL" clId="{90A17BA2-0D32-4FB0-A244-BD97509E94BD}" dt="2022-07-27T20:04:04.466" v="0" actId="47"/>
        <pc:sldMkLst>
          <pc:docMk/>
          <pc:sldMk cId="1684672728" sldId="452"/>
        </pc:sldMkLst>
      </pc:sldChg>
      <pc:sldChg chg="del">
        <pc:chgData name="Bryan Sholar" userId="5cc35904-0504-412b-a573-67ac18a988b0" providerId="ADAL" clId="{90A17BA2-0D32-4FB0-A244-BD97509E94BD}" dt="2022-07-27T21:49:56.896" v="2" actId="47"/>
        <pc:sldMkLst>
          <pc:docMk/>
          <pc:sldMk cId="1265044092" sldId="453"/>
        </pc:sldMkLst>
      </pc:sldChg>
      <pc:sldChg chg="del">
        <pc:chgData name="Bryan Sholar" userId="5cc35904-0504-412b-a573-67ac18a988b0" providerId="ADAL" clId="{90A17BA2-0D32-4FB0-A244-BD97509E94BD}" dt="2022-07-27T20:04:04.466" v="0" actId="47"/>
        <pc:sldMkLst>
          <pc:docMk/>
          <pc:sldMk cId="1416209770" sldId="571"/>
        </pc:sldMkLst>
      </pc:sldChg>
      <pc:sldChg chg="del">
        <pc:chgData name="Bryan Sholar" userId="5cc35904-0504-412b-a573-67ac18a988b0" providerId="ADAL" clId="{90A17BA2-0D32-4FB0-A244-BD97509E94BD}" dt="2022-07-27T20:04:04.466" v="0" actId="47"/>
        <pc:sldMkLst>
          <pc:docMk/>
          <pc:sldMk cId="1153264241" sldId="575"/>
        </pc:sldMkLst>
      </pc:sldChg>
      <pc:sldChg chg="del">
        <pc:chgData name="Bryan Sholar" userId="5cc35904-0504-412b-a573-67ac18a988b0" providerId="ADAL" clId="{90A17BA2-0D32-4FB0-A244-BD97509E94BD}" dt="2022-07-27T20:04:04.466" v="0" actId="47"/>
        <pc:sldMkLst>
          <pc:docMk/>
          <pc:sldMk cId="1747201202" sldId="578"/>
        </pc:sldMkLst>
      </pc:sldChg>
      <pc:sldChg chg="del">
        <pc:chgData name="Bryan Sholar" userId="5cc35904-0504-412b-a573-67ac18a988b0" providerId="ADAL" clId="{90A17BA2-0D32-4FB0-A244-BD97509E94BD}" dt="2022-07-27T20:04:11.582" v="1" actId="47"/>
        <pc:sldMkLst>
          <pc:docMk/>
          <pc:sldMk cId="623459361" sldId="579"/>
        </pc:sldMkLst>
      </pc:sldChg>
      <pc:sldChg chg="delSp del mod">
        <pc:chgData name="Bryan Sholar" userId="5cc35904-0504-412b-a573-67ac18a988b0" providerId="ADAL" clId="{90A17BA2-0D32-4FB0-A244-BD97509E94BD}" dt="2022-07-27T21:51:31.194" v="4" actId="478"/>
        <pc:sldMkLst>
          <pc:docMk/>
          <pc:sldMk cId="2537748178" sldId="583"/>
        </pc:sldMkLst>
        <pc:spChg chg="del">
          <ac:chgData name="Bryan Sholar" userId="5cc35904-0504-412b-a573-67ac18a988b0" providerId="ADAL" clId="{90A17BA2-0D32-4FB0-A244-BD97509E94BD}" dt="2022-07-27T21:51:31.194" v="4" actId="478"/>
          <ac:spMkLst>
            <pc:docMk/>
            <pc:sldMk cId="2537748178" sldId="583"/>
            <ac:spMk id="2" creationId="{00000000-0000-0000-0000-000000000000}"/>
          </ac:spMkLst>
        </pc:spChg>
      </pc:sldChg>
      <pc:sldChg chg="del">
        <pc:chgData name="Bryan Sholar" userId="5cc35904-0504-412b-a573-67ac18a988b0" providerId="ADAL" clId="{90A17BA2-0D32-4FB0-A244-BD97509E94BD}" dt="2022-07-27T20:04:04.466" v="0" actId="47"/>
        <pc:sldMkLst>
          <pc:docMk/>
          <pc:sldMk cId="2268797221" sldId="586"/>
        </pc:sldMkLst>
      </pc:sldChg>
      <pc:sldChg chg="del">
        <pc:chgData name="Bryan Sholar" userId="5cc35904-0504-412b-a573-67ac18a988b0" providerId="ADAL" clId="{90A17BA2-0D32-4FB0-A244-BD97509E94BD}" dt="2022-07-27T20:04:04.466" v="0" actId="47"/>
        <pc:sldMkLst>
          <pc:docMk/>
          <pc:sldMk cId="284923567" sldId="587"/>
        </pc:sldMkLst>
      </pc:sldChg>
      <pc:sldChg chg="del">
        <pc:chgData name="Bryan Sholar" userId="5cc35904-0504-412b-a573-67ac18a988b0" providerId="ADAL" clId="{90A17BA2-0D32-4FB0-A244-BD97509E94BD}" dt="2022-07-27T20:04:04.466" v="0" actId="47"/>
        <pc:sldMkLst>
          <pc:docMk/>
          <pc:sldMk cId="781656759" sldId="588"/>
        </pc:sldMkLst>
      </pc:sldChg>
      <pc:sldChg chg="del">
        <pc:chgData name="Bryan Sholar" userId="5cc35904-0504-412b-a573-67ac18a988b0" providerId="ADAL" clId="{90A17BA2-0D32-4FB0-A244-BD97509E94BD}" dt="2022-07-27T20:04:04.466" v="0" actId="47"/>
        <pc:sldMkLst>
          <pc:docMk/>
          <pc:sldMk cId="2576115060" sldId="760"/>
        </pc:sldMkLst>
      </pc:sldChg>
      <pc:sldChg chg="modSp mod">
        <pc:chgData name="Bryan Sholar" userId="5cc35904-0504-412b-a573-67ac18a988b0" providerId="ADAL" clId="{90A17BA2-0D32-4FB0-A244-BD97509E94BD}" dt="2022-07-27T21:50:28.952" v="3" actId="207"/>
        <pc:sldMkLst>
          <pc:docMk/>
          <pc:sldMk cId="1601964900" sldId="2146448460"/>
        </pc:sldMkLst>
        <pc:graphicFrameChg chg="modGraphic">
          <ac:chgData name="Bryan Sholar" userId="5cc35904-0504-412b-a573-67ac18a988b0" providerId="ADAL" clId="{90A17BA2-0D32-4FB0-A244-BD97509E94BD}" dt="2022-07-27T21:50:28.952" v="3" actId="207"/>
          <ac:graphicFrameMkLst>
            <pc:docMk/>
            <pc:sldMk cId="1601964900" sldId="2146448460"/>
            <ac:graphicFrameMk id="17" creationId="{5750024E-434C-49BB-A480-F0D750F104A6}"/>
          </ac:graphicFrameMkLst>
        </pc:graphicFrameChg>
      </pc:sldChg>
      <pc:sldMasterChg chg="delSldLayout">
        <pc:chgData name="Bryan Sholar" userId="5cc35904-0504-412b-a573-67ac18a988b0" providerId="ADAL" clId="{90A17BA2-0D32-4FB0-A244-BD97509E94BD}" dt="2022-07-27T20:04:04.466" v="0" actId="47"/>
        <pc:sldMasterMkLst>
          <pc:docMk/>
          <pc:sldMasterMk cId="1161369847" sldId="2147483708"/>
        </pc:sldMasterMkLst>
        <pc:sldLayoutChg chg="del">
          <pc:chgData name="Bryan Sholar" userId="5cc35904-0504-412b-a573-67ac18a988b0" providerId="ADAL" clId="{90A17BA2-0D32-4FB0-A244-BD97509E94BD}" dt="2022-07-27T20:04:04.466" v="0" actId="47"/>
          <pc:sldLayoutMkLst>
            <pc:docMk/>
            <pc:sldMasterMk cId="1161369847" sldId="2147483708"/>
            <pc:sldLayoutMk cId="2389904748" sldId="2147483791"/>
          </pc:sldLayoutMkLst>
        </pc:sldLayoutChg>
        <pc:sldLayoutChg chg="del">
          <pc:chgData name="Bryan Sholar" userId="5cc35904-0504-412b-a573-67ac18a988b0" providerId="ADAL" clId="{90A17BA2-0D32-4FB0-A244-BD97509E94BD}" dt="2022-07-27T20:04:04.466" v="0" actId="47"/>
          <pc:sldLayoutMkLst>
            <pc:docMk/>
            <pc:sldMasterMk cId="1161369847" sldId="2147483708"/>
            <pc:sldLayoutMk cId="178430062" sldId="214748379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 smtClean="0">
                <a:latin typeface="Arial" pitchFamily="34" charset="0"/>
                <a:cs typeface="Arial" pitchFamily="34" charset="0"/>
              </a:rPr>
              <a:pPr/>
              <a:t>7/27/2022</a:t>
            </a:fld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0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76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12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93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5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3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81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3F56-5422-4941-9636-2242ECF559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5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98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7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2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22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jpe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slide" Target="../slides/slide14.xml"/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12" Type="http://schemas.openxmlformats.org/officeDocument/2006/relationships/slide" Target="../slides/slide3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62.xml"/><Relationship Id="rId11" Type="http://schemas.openxmlformats.org/officeDocument/2006/relationships/image" Target="../media/image30.emf"/><Relationship Id="rId5" Type="http://schemas.openxmlformats.org/officeDocument/2006/relationships/image" Target="../media/image26.emf"/><Relationship Id="rId15" Type="http://schemas.openxmlformats.org/officeDocument/2006/relationships/image" Target="../media/image31.emf"/><Relationship Id="rId10" Type="http://schemas.openxmlformats.org/officeDocument/2006/relationships/image" Target="../media/image29.emf"/><Relationship Id="rId4" Type="http://schemas.openxmlformats.org/officeDocument/2006/relationships/slide" Target="../slides/slide31.xml"/><Relationship Id="rId9" Type="http://schemas.openxmlformats.org/officeDocument/2006/relationships/slide" Target="../slides/slide59.xml"/><Relationship Id="rId14" Type="http://schemas.openxmlformats.org/officeDocument/2006/relationships/slide" Target="../slides/slide64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149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9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042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516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5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107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78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83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0" y="1519963"/>
            <a:ext cx="8535661" cy="4341742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45"/>
            <a:ext cx="485134" cy="485134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8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2" y="4738254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7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0" y="1519963"/>
            <a:ext cx="8535661" cy="4341742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45"/>
            <a:ext cx="485134" cy="485134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8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2" y="4738254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7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7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73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915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</a:t>
            </a:r>
            <a:r>
              <a:rPr lang="en-US" err="1"/>
              <a:t>Topseller</a:t>
            </a:r>
            <a:r>
              <a:rPr lang="en-US"/>
              <a:t>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1374477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88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02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46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974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5137354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7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 userDrawn="1"/>
        </p:nvSpPr>
        <p:spPr bwMode="gray">
          <a:xfrm>
            <a:off x="1027379" y="153154"/>
            <a:ext cx="9582912" cy="8546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" name="Title 16"/>
          <p:cNvSpPr txBox="1">
            <a:spLocks/>
          </p:cNvSpPr>
          <p:nvPr userDrawn="1"/>
        </p:nvSpPr>
        <p:spPr bwMode="gray">
          <a:xfrm>
            <a:off x="1070920" y="947814"/>
            <a:ext cx="9582912" cy="4673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400"/>
              <a:t>Click an icon to be taken to that section.</a:t>
            </a:r>
          </a:p>
        </p:txBody>
      </p:sp>
      <p:sp>
        <p:nvSpPr>
          <p:cNvPr id="4" name="Text Placeholder 2"/>
          <p:cNvSpPr txBox="1">
            <a:spLocks/>
          </p:cNvSpPr>
          <p:nvPr userDrawn="1"/>
        </p:nvSpPr>
        <p:spPr bwMode="white">
          <a:xfrm>
            <a:off x="4857960" y="2827152"/>
            <a:ext cx="2156321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b="1" baseline="3000"/>
              <a:t>2-IN-1/TABLETS</a:t>
            </a:r>
            <a:endParaRPr lang="en-US" b="1"/>
          </a:p>
        </p:txBody>
      </p:sp>
      <p:sp>
        <p:nvSpPr>
          <p:cNvPr id="5" name="Text Placeholder 2"/>
          <p:cNvSpPr txBox="1">
            <a:spLocks/>
          </p:cNvSpPr>
          <p:nvPr userDrawn="1"/>
        </p:nvSpPr>
        <p:spPr bwMode="white">
          <a:xfrm>
            <a:off x="7412727" y="2827152"/>
            <a:ext cx="140118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DESKTOPS</a:t>
            </a:r>
            <a:endParaRPr lang="en-US" b="1"/>
          </a:p>
        </p:txBody>
      </p:sp>
      <p:sp>
        <p:nvSpPr>
          <p:cNvPr id="6" name="Text Placeholder 2"/>
          <p:cNvSpPr txBox="1">
            <a:spLocks/>
          </p:cNvSpPr>
          <p:nvPr userDrawn="1"/>
        </p:nvSpPr>
        <p:spPr bwMode="white">
          <a:xfrm>
            <a:off x="429734" y="468234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WORKSTATIONS</a:t>
            </a:r>
            <a:endParaRPr lang="en-US" b="1"/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 bwMode="white">
          <a:xfrm>
            <a:off x="3111353" y="2827152"/>
            <a:ext cx="1225827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LAPTOPS</a:t>
            </a:r>
            <a:endParaRPr lang="en-US" b="1"/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77" y="1958038"/>
            <a:ext cx="784310" cy="78431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72" y="1966948"/>
            <a:ext cx="792581" cy="792581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326" y="3829174"/>
            <a:ext cx="774700" cy="774700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225" y="2051318"/>
            <a:ext cx="767229" cy="76722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 userDrawn="1"/>
        </p:nvSpPr>
        <p:spPr bwMode="white">
          <a:xfrm>
            <a:off x="5248791" y="4683776"/>
            <a:ext cx="1447269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MONITORS</a:t>
            </a:r>
            <a:endParaRPr lang="en-US" b="1"/>
          </a:p>
        </p:txBody>
      </p:sp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269" y="3829174"/>
            <a:ext cx="765059" cy="765059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 userDrawn="1"/>
        </p:nvSpPr>
        <p:spPr bwMode="white">
          <a:xfrm>
            <a:off x="7217995" y="4683776"/>
            <a:ext cx="1834755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ACCESSORIES</a:t>
            </a:r>
            <a:endParaRPr lang="en-US" b="1"/>
          </a:p>
        </p:txBody>
      </p:sp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814" y="3829175"/>
            <a:ext cx="774700" cy="774700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 userDrawn="1"/>
        </p:nvSpPr>
        <p:spPr bwMode="white">
          <a:xfrm>
            <a:off x="855287" y="2859810"/>
            <a:ext cx="152596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</a:pPr>
            <a:r>
              <a:rPr lang="en-US" b="1" baseline="3000"/>
              <a:t>EDUCATION</a:t>
            </a:r>
            <a:endParaRPr lang="en-US" b="1"/>
          </a:p>
        </p:txBody>
      </p:sp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25" y="2023353"/>
            <a:ext cx="784310" cy="784310"/>
          </a:xfrm>
          <a:prstGeom prst="rect">
            <a:avLst/>
          </a:prstGeom>
        </p:spPr>
      </p:pic>
      <p:sp>
        <p:nvSpPr>
          <p:cNvPr id="18" name="Text Placeholder 2"/>
          <p:cNvSpPr txBox="1">
            <a:spLocks/>
          </p:cNvSpPr>
          <p:nvPr userDrawn="1"/>
        </p:nvSpPr>
        <p:spPr bwMode="white">
          <a:xfrm>
            <a:off x="895350" y="3121066"/>
            <a:ext cx="144780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</a:pPr>
            <a:r>
              <a:rPr lang="en-US" b="1" baseline="3000"/>
              <a:t>PORTFOLIO</a:t>
            </a:r>
            <a:endParaRPr lang="en-US" b="1"/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181" y="2019424"/>
            <a:ext cx="774700" cy="77470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795" y="3814053"/>
            <a:ext cx="784310" cy="784310"/>
          </a:xfrm>
          <a:prstGeom prst="rect">
            <a:avLst/>
          </a:prstGeom>
        </p:spPr>
      </p:pic>
      <p:sp>
        <p:nvSpPr>
          <p:cNvPr id="21" name="Text Placeholder 2"/>
          <p:cNvSpPr txBox="1">
            <a:spLocks/>
          </p:cNvSpPr>
          <p:nvPr userDrawn="1"/>
        </p:nvSpPr>
        <p:spPr bwMode="white">
          <a:xfrm>
            <a:off x="2715734" y="489189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WORKSTATIONS</a:t>
            </a:r>
            <a:endParaRPr lang="en-US" b="1"/>
          </a:p>
        </p:txBody>
      </p:sp>
      <p:sp>
        <p:nvSpPr>
          <p:cNvPr id="22" name="Text Placeholder 2"/>
          <p:cNvSpPr txBox="1">
            <a:spLocks/>
          </p:cNvSpPr>
          <p:nvPr userDrawn="1"/>
        </p:nvSpPr>
        <p:spPr bwMode="white">
          <a:xfrm>
            <a:off x="3214320" y="4634717"/>
            <a:ext cx="1113168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MOBILE</a:t>
            </a:r>
            <a:endParaRPr lang="en-US" b="1"/>
          </a:p>
        </p:txBody>
      </p:sp>
      <p:sp>
        <p:nvSpPr>
          <p:cNvPr id="23" name="Text Placeholder 2"/>
          <p:cNvSpPr txBox="1">
            <a:spLocks/>
          </p:cNvSpPr>
          <p:nvPr userDrawn="1"/>
        </p:nvSpPr>
        <p:spPr bwMode="white">
          <a:xfrm>
            <a:off x="9432026" y="2827152"/>
            <a:ext cx="169317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ALL-IN-ONES</a:t>
            </a:r>
            <a:endParaRPr lang="en-US" b="1"/>
          </a:p>
        </p:txBody>
      </p:sp>
      <p:sp>
        <p:nvSpPr>
          <p:cNvPr id="24" name="Text Placeholder 2"/>
          <p:cNvSpPr txBox="1">
            <a:spLocks/>
          </p:cNvSpPr>
          <p:nvPr userDrawn="1"/>
        </p:nvSpPr>
        <p:spPr bwMode="white">
          <a:xfrm>
            <a:off x="9540815" y="4694662"/>
            <a:ext cx="140516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b="1" baseline="3000"/>
              <a:t>SERVICES</a:t>
            </a:r>
            <a:endParaRPr lang="en-US" b="1"/>
          </a:p>
        </p:txBody>
      </p:sp>
      <p:pic>
        <p:nvPicPr>
          <p:cNvPr id="25" name="Picture 24" descr="shield-services2.emf">
            <a:hlinkClick r:id="rId14" action="ppaction://hlinksldjump"/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956" y="3837811"/>
            <a:ext cx="767307" cy="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5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343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846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977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</a:t>
            </a:r>
            <a:r>
              <a:rPr lang="en-US" err="1"/>
              <a:t>Topseller</a:t>
            </a:r>
            <a:r>
              <a:rPr lang="en-US"/>
              <a:t>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2157488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069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021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2" cy="6857107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621" rtl="0" eaLnBrk="1" latinLnBrk="0" hangingPunct="1">
              <a:lnSpc>
                <a:spcPts val="5798"/>
              </a:lnSpc>
              <a:spcBef>
                <a:spcPct val="0"/>
              </a:spcBef>
              <a:buNone/>
              <a:defRPr lang="en-US" sz="5998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99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2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17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306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6534232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73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18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268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3"/>
            <a:ext cx="12192000" cy="781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795306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320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00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802594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3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7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04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7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Relationship Id="rId6" Type="http://schemas.openxmlformats.org/officeDocument/2006/relationships/slide" Target="../slides/slide3.xml"/><Relationship Id="rId5" Type="http://schemas.openxmlformats.org/officeDocument/2006/relationships/image" Target="../media/image24.png"/><Relationship Id="rId4" Type="http://schemas.openxmlformats.org/officeDocument/2006/relationships/image" Target="../media/image36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37.jpeg"/><Relationship Id="rId4" Type="http://schemas.openxmlformats.org/officeDocument/2006/relationships/image" Target="../media/image33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heme" Target="../theme/theme12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emf"/><Relationship Id="rId5" Type="http://schemas.openxmlformats.org/officeDocument/2006/relationships/slide" Target="../slides/slide3.xml"/><Relationship Id="rId4" Type="http://schemas.openxmlformats.org/officeDocument/2006/relationships/image" Target="../media/image3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22.xml"/><Relationship Id="rId7" Type="http://schemas.openxmlformats.org/officeDocument/2006/relationships/slide" Target="../slides/slid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jpe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4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emf"/><Relationship Id="rId5" Type="http://schemas.openxmlformats.org/officeDocument/2006/relationships/slide" Target="../slides/slide3.xml"/><Relationship Id="rId4" Type="http://schemas.openxmlformats.org/officeDocument/2006/relationships/image" Target="../media/image58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emf"/><Relationship Id="rId4" Type="http://schemas.openxmlformats.org/officeDocument/2006/relationships/slide" Target="../slides/slide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.jpeg"/><Relationship Id="rId7" Type="http://schemas.openxmlformats.org/officeDocument/2006/relationships/slide" Target="../slides/slide48.xml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32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33.emf"/><Relationship Id="rId5" Type="http://schemas.openxmlformats.org/officeDocument/2006/relationships/slideLayout" Target="../slideLayouts/slideLayout31.xml"/><Relationship Id="rId10" Type="http://schemas.openxmlformats.org/officeDocument/2006/relationships/slide" Target="../slides/slide2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35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8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4" Type="http://schemas.openxmlformats.org/officeDocument/2006/relationships/theme" Target="../theme/theme18.xml"/><Relationship Id="rId9" Type="http://schemas.openxmlformats.org/officeDocument/2006/relationships/image" Target="../media/image33.emf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39.xml"/><Relationship Id="rId7" Type="http://schemas.openxmlformats.org/officeDocument/2006/relationships/slide" Target="../slides/slide6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5" Type="http://schemas.openxmlformats.org/officeDocument/2006/relationships/image" Target="../media/image36.jpe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68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.emf"/><Relationship Id="rId5" Type="http://schemas.openxmlformats.org/officeDocument/2006/relationships/slide" Target="../slides/slide2.xml"/><Relationship Id="rId4" Type="http://schemas.openxmlformats.org/officeDocument/2006/relationships/image" Target="../media/image35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8.xml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32.jpeg"/><Relationship Id="rId10" Type="http://schemas.openxmlformats.org/officeDocument/2006/relationships/hyperlink" Target="http://www.lenovopartnernetwork.com/ca/topsellerguide" TargetMode="External"/><Relationship Id="rId4" Type="http://schemas.openxmlformats.org/officeDocument/2006/relationships/theme" Target="../theme/theme22.xml"/><Relationship Id="rId9" Type="http://schemas.openxmlformats.org/officeDocument/2006/relationships/image" Target="../media/image3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slide" Target="../slides/slide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11" Type="http://schemas.openxmlformats.org/officeDocument/2006/relationships/image" Target="../media/image33.emf"/><Relationship Id="rId5" Type="http://schemas.openxmlformats.org/officeDocument/2006/relationships/theme" Target="../theme/theme4.xml"/><Relationship Id="rId10" Type="http://schemas.openxmlformats.org/officeDocument/2006/relationships/slide" Target="../slides/slide3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openxmlformats.org/officeDocument/2006/relationships/slide" Target="../slides/slide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33.emf"/><Relationship Id="rId4" Type="http://schemas.openxmlformats.org/officeDocument/2006/relationships/slide" Target="../slides/slide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.jpeg"/><Relationship Id="rId4" Type="http://schemas.openxmlformats.org/officeDocument/2006/relationships/theme" Target="../theme/theme8.xml"/><Relationship Id="rId9" Type="http://schemas.openxmlformats.org/officeDocument/2006/relationships/image" Target="../media/image33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emf"/><Relationship Id="rId5" Type="http://schemas.openxmlformats.org/officeDocument/2006/relationships/slide" Target="../slides/slide3.xml"/><Relationship Id="rId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Picture 24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03015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78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4336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78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5783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31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inkpad-11e+ThinkPad-Yoga-lifestyle-01-lores.jpg"/>
          <p:cNvPicPr>
            <a:picLocks noChangeAspect="1"/>
          </p:cNvPicPr>
          <p:nvPr userDrawn="1"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673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49" r:id="rId2"/>
    <p:sldLayoutId id="2147483753" r:id="rId3"/>
    <p:sldLayoutId id="2147483773" r:id="rId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pic>
        <p:nvPicPr>
          <p:cNvPr id="25" name="Picture 24" descr="Thinkpad-11e+ThinkPad-Yoga-lifestyle-01-lores.jpg"/>
          <p:cNvPicPr>
            <a:picLocks noChangeAspect="1"/>
          </p:cNvPicPr>
          <p:nvPr userDrawn="1"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pic>
        <p:nvPicPr>
          <p:cNvPr id="13" name="Picture 12" descr="Thinkpad-11e+ThinkPad-Yoga-lifestyle-01-lores.jpg"/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01883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57680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5" cy="6857107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6954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7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93"/>
            <a:ext cx="12190415" cy="685710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3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5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6" y="428044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5" y="6387401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/>
          <p:cNvSpPr/>
          <p:nvPr userDrawn="1"/>
        </p:nvSpPr>
        <p:spPr>
          <a:xfrm>
            <a:off x="11720995" y="6475215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45140" y="6452362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pic>
        <p:nvPicPr>
          <p:cNvPr id="25" name="Picture 24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71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</p:sldLayoutIdLst>
  <p:hf sldNum="0"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3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5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6" y="428044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5" y="6387401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/>
          <p:cNvSpPr/>
          <p:nvPr userDrawn="1"/>
        </p:nvSpPr>
        <p:spPr>
          <a:xfrm>
            <a:off x="11720995" y="6475215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5140" y="6452362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71"/>
            <a:ext cx="302326" cy="2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</p:sldLayoutIdLst>
  <p:hf sldNum="0"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2" cy="6857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8"/>
            <a:ext cx="12192000" cy="546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2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3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71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6" y="428044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5" y="6387401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/>
          <p:cNvSpPr/>
          <p:nvPr userDrawn="1"/>
        </p:nvSpPr>
        <p:spPr>
          <a:xfrm>
            <a:off x="11720995" y="6475215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40" y="6452362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43146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hf sldNum="0"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2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3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799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71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6" y="428044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5" y="6387401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angle 23"/>
          <p:cNvSpPr/>
          <p:nvPr userDrawn="1"/>
        </p:nvSpPr>
        <p:spPr>
          <a:xfrm>
            <a:off x="11720995" y="6475215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40" y="6452362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59181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</p:sldLayoutIdLst>
  <p:hf sldNum="0"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10"/>
              </a:rPr>
              <a:t>www.lenovopartnernetwork.com/ca/topsellerguide</a:t>
            </a:r>
            <a:r>
              <a:rPr lang="en-US" sz="1100" b="0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943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black">
          <a:xfrm flipV="1">
            <a:off x="-3175" y="6309198"/>
            <a:ext cx="12192000" cy="5460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43464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5" cy="6857107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1613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6" r:id="rId2"/>
    <p:sldLayoutId id="2147483747" r:id="rId3"/>
    <p:sldLayoutId id="2147483756" r:id="rId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black">
          <a:xfrm flipV="1">
            <a:off x="3175" y="6309200"/>
            <a:ext cx="12192000" cy="546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94543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 bwMode="black">
          <a:xfrm flipV="1">
            <a:off x="-3175" y="6305212"/>
            <a:ext cx="12192000" cy="55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67658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823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9564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5" r:id="rId2"/>
    <p:sldLayoutId id="2147483738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black">
          <a:xfrm flipV="1">
            <a:off x="0" y="6306431"/>
            <a:ext cx="12192000" cy="551568"/>
          </a:xfrm>
          <a:prstGeom prst="rect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>
              <a:solidFill>
                <a:srgbClr val="FF85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2953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wallpaperflare.com/technology-amd-ryzen-wallpaper-gdrkb" TargetMode="External"/><Relationship Id="rId5" Type="http://schemas.openxmlformats.org/officeDocument/2006/relationships/image" Target="../media/image83.jpeg"/><Relationship Id="rId4" Type="http://schemas.openxmlformats.org/officeDocument/2006/relationships/hyperlink" Target="http://wccftech.com/amd-nasdaq-selling-20-percent-shares-private-equity-silver-lake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1.jpeg"/><Relationship Id="rId3" Type="http://schemas.openxmlformats.org/officeDocument/2006/relationships/image" Target="../media/image25.emf"/><Relationship Id="rId7" Type="http://schemas.openxmlformats.org/officeDocument/2006/relationships/image" Target="../media/image87.pn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openxmlformats.org/officeDocument/2006/relationships/image" Target="../media/image85.jpeg"/><Relationship Id="rId15" Type="http://schemas.openxmlformats.org/officeDocument/2006/relationships/image" Target="../media/image93.jpeg"/><Relationship Id="rId10" Type="http://schemas.openxmlformats.org/officeDocument/2006/relationships/image" Target="../media/image78.png"/><Relationship Id="rId4" Type="http://schemas.openxmlformats.org/officeDocument/2006/relationships/image" Target="../media/image84.jpeg"/><Relationship Id="rId9" Type="http://schemas.openxmlformats.org/officeDocument/2006/relationships/image" Target="../media/image88.png"/><Relationship Id="rId14" Type="http://schemas.openxmlformats.org/officeDocument/2006/relationships/image" Target="../media/image9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ccftech.com/amd-nasdaq-selling-20-percent-shares-private-equity-silver-lake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emf"/><Relationship Id="rId5" Type="http://schemas.openxmlformats.org/officeDocument/2006/relationships/hyperlink" Target="https://www.wallpaperflare.com/technology-amd-ryzen-wallpaper-gdrkb" TargetMode="External"/><Relationship Id="rId4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3" Type="http://schemas.openxmlformats.org/officeDocument/2006/relationships/image" Target="../media/image25.emf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Relationship Id="rId9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5.em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5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2.tiff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slide" Target="slide57.xml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27.emf"/><Relationship Id="rId9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hyperlink" Target="https://accessorysmartfind.lenovo.com/#/products/40AV0135US" TargetMode="External"/><Relationship Id="rId18" Type="http://schemas.openxmlformats.org/officeDocument/2006/relationships/hyperlink" Target="https://accessorysmartfind.lenovo.com/#/products/4X20S56713" TargetMode="External"/><Relationship Id="rId26" Type="http://schemas.openxmlformats.org/officeDocument/2006/relationships/hyperlink" Target="https://accessorysmartfind.lenovo.com/#/products/4XD0K25030" TargetMode="External"/><Relationship Id="rId39" Type="http://schemas.openxmlformats.org/officeDocument/2006/relationships/image" Target="../media/image206.png"/><Relationship Id="rId21" Type="http://schemas.openxmlformats.org/officeDocument/2006/relationships/image" Target="../media/image194.png"/><Relationship Id="rId34" Type="http://schemas.openxmlformats.org/officeDocument/2006/relationships/image" Target="../media/image201.png"/><Relationship Id="rId42" Type="http://schemas.openxmlformats.org/officeDocument/2006/relationships/image" Target="../media/image209.png"/><Relationship Id="rId7" Type="http://schemas.openxmlformats.org/officeDocument/2006/relationships/hyperlink" Target="https://accessorysmartfind.lenovo.com/#/products/0A61769" TargetMode="External"/><Relationship Id="rId2" Type="http://schemas.openxmlformats.org/officeDocument/2006/relationships/image" Target="../media/image30.emf"/><Relationship Id="rId16" Type="http://schemas.openxmlformats.org/officeDocument/2006/relationships/hyperlink" Target="https://accessorysmartfind.lenovo.com/#/products/40AW0065WW" TargetMode="External"/><Relationship Id="rId20" Type="http://schemas.openxmlformats.org/officeDocument/2006/relationships/image" Target="../media/image193.png"/><Relationship Id="rId29" Type="http://schemas.openxmlformats.org/officeDocument/2006/relationships/hyperlink" Target="https://accessorysmartfind.lenovo.com/#/products/4XD0S92991" TargetMode="External"/><Relationship Id="rId41" Type="http://schemas.openxmlformats.org/officeDocument/2006/relationships/image" Target="../media/image208.png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accessorysmartfind.lenovo.com/#/products/4X91A30366" TargetMode="External"/><Relationship Id="rId11" Type="http://schemas.openxmlformats.org/officeDocument/2006/relationships/image" Target="../media/image192.png"/><Relationship Id="rId24" Type="http://schemas.openxmlformats.org/officeDocument/2006/relationships/image" Target="../media/image197.png"/><Relationship Id="rId32" Type="http://schemas.openxmlformats.org/officeDocument/2006/relationships/image" Target="../media/image199.png"/><Relationship Id="rId37" Type="http://schemas.openxmlformats.org/officeDocument/2006/relationships/image" Target="../media/image204.png"/><Relationship Id="rId40" Type="http://schemas.openxmlformats.org/officeDocument/2006/relationships/image" Target="../media/image207.png"/><Relationship Id="rId5" Type="http://schemas.openxmlformats.org/officeDocument/2006/relationships/hyperlink" Target="https://accessorysmartfind.lenovo.com/#/products/4X90X21427" TargetMode="External"/><Relationship Id="rId15" Type="http://schemas.openxmlformats.org/officeDocument/2006/relationships/hyperlink" Target="https://accessorysmartfind.lenovo.com/#/products/40AWGC65WW" TargetMode="External"/><Relationship Id="rId23" Type="http://schemas.openxmlformats.org/officeDocument/2006/relationships/image" Target="../media/image196.png"/><Relationship Id="rId28" Type="http://schemas.openxmlformats.org/officeDocument/2006/relationships/hyperlink" Target="https://accessorysmartfind.lenovo.com/#/products/4XD0X88524" TargetMode="External"/><Relationship Id="rId36" Type="http://schemas.openxmlformats.org/officeDocument/2006/relationships/image" Target="../media/image203.png"/><Relationship Id="rId10" Type="http://schemas.openxmlformats.org/officeDocument/2006/relationships/hyperlink" Target="https://accessorysmartfind.lenovo.com/#/products/4XJ0Q68427" TargetMode="External"/><Relationship Id="rId19" Type="http://schemas.openxmlformats.org/officeDocument/2006/relationships/hyperlink" Target="https://accessorysmartfind.lenovo.com/#/products/4X20V24674" TargetMode="External"/><Relationship Id="rId31" Type="http://schemas.openxmlformats.org/officeDocument/2006/relationships/image" Target="../media/image198.png"/><Relationship Id="rId44" Type="http://schemas.openxmlformats.org/officeDocument/2006/relationships/image" Target="../media/image211.png"/><Relationship Id="rId4" Type="http://schemas.openxmlformats.org/officeDocument/2006/relationships/hyperlink" Target="https://accessorysmartfind.lenovo.com/#/products/4X90V55523" TargetMode="External"/><Relationship Id="rId9" Type="http://schemas.openxmlformats.org/officeDocument/2006/relationships/hyperlink" Target="https://accessorysmartfind.lenovo.com/#/products/4XJ0Q68426" TargetMode="External"/><Relationship Id="rId14" Type="http://schemas.openxmlformats.org/officeDocument/2006/relationships/hyperlink" Target="https://accessorysmartfind.lenovo.com/#/products/4X20V07881" TargetMode="External"/><Relationship Id="rId22" Type="http://schemas.openxmlformats.org/officeDocument/2006/relationships/image" Target="../media/image195.png"/><Relationship Id="rId27" Type="http://schemas.openxmlformats.org/officeDocument/2006/relationships/hyperlink" Target="https://accessorysmartfind.lenovo.com/#/products/4XD1B61617" TargetMode="External"/><Relationship Id="rId30" Type="http://schemas.openxmlformats.org/officeDocument/2006/relationships/hyperlink" Target="https://accessorysmartfind.lenovo.com/#/products/4XC1B34802" TargetMode="External"/><Relationship Id="rId35" Type="http://schemas.openxmlformats.org/officeDocument/2006/relationships/image" Target="../media/image202.png"/><Relationship Id="rId43" Type="http://schemas.openxmlformats.org/officeDocument/2006/relationships/image" Target="../media/image210.png"/><Relationship Id="rId8" Type="http://schemas.openxmlformats.org/officeDocument/2006/relationships/hyperlink" Target="https://accessorysmartfind.lenovo.com/#/products/0A61771" TargetMode="External"/><Relationship Id="rId3" Type="http://schemas.openxmlformats.org/officeDocument/2006/relationships/hyperlink" Target="https://accessorysmartfind.lenovo.com/#/products/4X90S92381" TargetMode="External"/><Relationship Id="rId12" Type="http://schemas.openxmlformats.org/officeDocument/2006/relationships/hyperlink" Target="https://accessorysmartfind.lenovo.com/#/products/40AU0065US" TargetMode="External"/><Relationship Id="rId17" Type="http://schemas.openxmlformats.org/officeDocument/2006/relationships/hyperlink" Target="https://accessorysmartfind.lenovo.com/#/products/4X20S56697" TargetMode="External"/><Relationship Id="rId25" Type="http://schemas.openxmlformats.org/officeDocument/2006/relationships/hyperlink" Target="https://accessorysmartfind.lenovo.com/#/products/4XD0T32974" TargetMode="External"/><Relationship Id="rId33" Type="http://schemas.openxmlformats.org/officeDocument/2006/relationships/image" Target="../media/image200.png"/><Relationship Id="rId38" Type="http://schemas.openxmlformats.org/officeDocument/2006/relationships/image" Target="../media/image20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ssorysmartfind.lenovo.com/#/products/4X30M39471" TargetMode="External"/><Relationship Id="rId13" Type="http://schemas.openxmlformats.org/officeDocument/2006/relationships/hyperlink" Target="https://accessorysmartfind.lenovo.com/#/products/4Y50X88822" TargetMode="External"/><Relationship Id="rId18" Type="http://schemas.openxmlformats.org/officeDocument/2006/relationships/image" Target="../media/image214.png"/><Relationship Id="rId26" Type="http://schemas.openxmlformats.org/officeDocument/2006/relationships/image" Target="../media/image222.png"/><Relationship Id="rId3" Type="http://schemas.openxmlformats.org/officeDocument/2006/relationships/hyperlink" Target="https://accessorysmartfind.lenovo.com/#/products/4X30H56796" TargetMode="External"/><Relationship Id="rId21" Type="http://schemas.openxmlformats.org/officeDocument/2006/relationships/image" Target="../media/image217.png"/><Relationship Id="rId7" Type="http://schemas.openxmlformats.org/officeDocument/2006/relationships/hyperlink" Target="https://accessorysmartfind.lenovo.com/#/products/4X30L79896" TargetMode="External"/><Relationship Id="rId12" Type="http://schemas.openxmlformats.org/officeDocument/2006/relationships/hyperlink" Target="https://accessorysmartfind.lenovo.com/#/products/4Y50X88824" TargetMode="External"/><Relationship Id="rId17" Type="http://schemas.openxmlformats.org/officeDocument/2006/relationships/image" Target="../media/image213.png"/><Relationship Id="rId25" Type="http://schemas.openxmlformats.org/officeDocument/2006/relationships/image" Target="../media/image221.png"/><Relationship Id="rId2" Type="http://schemas.openxmlformats.org/officeDocument/2006/relationships/image" Target="../media/image30.emf"/><Relationship Id="rId16" Type="http://schemas.openxmlformats.org/officeDocument/2006/relationships/image" Target="../media/image212.png"/><Relationship Id="rId20" Type="http://schemas.openxmlformats.org/officeDocument/2006/relationships/image" Target="../media/image216.png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accessorysmartfind.lenovo.com/#/products/4X30H56808" TargetMode="External"/><Relationship Id="rId11" Type="http://schemas.openxmlformats.org/officeDocument/2006/relationships/hyperlink" Target="https://accessorysmartfind.lenovo.com/#/products/4Y50V81591" TargetMode="External"/><Relationship Id="rId24" Type="http://schemas.openxmlformats.org/officeDocument/2006/relationships/image" Target="../media/image220.png"/><Relationship Id="rId5" Type="http://schemas.openxmlformats.org/officeDocument/2006/relationships/hyperlink" Target="https://accessorysmartfind.lenovo.com/#/products/4X30L79883" TargetMode="External"/><Relationship Id="rId15" Type="http://schemas.openxmlformats.org/officeDocument/2006/relationships/hyperlink" Target="https://accessorysmartfind.lenovo.com/#/products/4Y50U45359" TargetMode="External"/><Relationship Id="rId23" Type="http://schemas.openxmlformats.org/officeDocument/2006/relationships/image" Target="../media/image219.png"/><Relationship Id="rId10" Type="http://schemas.openxmlformats.org/officeDocument/2006/relationships/hyperlink" Target="https://accessorysmartfind.lenovo.com/#/products/4Y50R20864" TargetMode="External"/><Relationship Id="rId19" Type="http://schemas.openxmlformats.org/officeDocument/2006/relationships/image" Target="../media/image215.png"/><Relationship Id="rId4" Type="http://schemas.openxmlformats.org/officeDocument/2006/relationships/hyperlink" Target="https://accessorysmartfind.lenovo.com/#/products/4X30M39458" TargetMode="External"/><Relationship Id="rId9" Type="http://schemas.openxmlformats.org/officeDocument/2006/relationships/hyperlink" Target="https://accessorysmartfind.lenovo.com/#/products/4Y40T11813" TargetMode="External"/><Relationship Id="rId14" Type="http://schemas.openxmlformats.org/officeDocument/2006/relationships/hyperlink" Target="https://accessorysmartfind.lenovo.com/#/products/4Y50Q64661" TargetMode="External"/><Relationship Id="rId22" Type="http://schemas.openxmlformats.org/officeDocument/2006/relationships/image" Target="../media/image218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hyperlink" Target="https://accessorysmartfind.lenovo.com/#/products/4X40Q26384" TargetMode="External"/><Relationship Id="rId18" Type="http://schemas.openxmlformats.org/officeDocument/2006/relationships/hyperlink" Target="https://accessorysmartfind.lenovo.com/#/products/4X41B65332" TargetMode="External"/><Relationship Id="rId26" Type="http://schemas.openxmlformats.org/officeDocument/2006/relationships/image" Target="../media/image227.jpeg"/><Relationship Id="rId3" Type="http://schemas.openxmlformats.org/officeDocument/2006/relationships/image" Target="../media/image223.png"/><Relationship Id="rId21" Type="http://schemas.openxmlformats.org/officeDocument/2006/relationships/hyperlink" Target="https://accessorysmartfind.lenovo.com/#/products/4X40V09688" TargetMode="External"/><Relationship Id="rId34" Type="http://schemas.openxmlformats.org/officeDocument/2006/relationships/image" Target="../media/image235.png"/><Relationship Id="rId7" Type="http://schemas.openxmlformats.org/officeDocument/2006/relationships/hyperlink" Target="https://accessorysmartfind.lenovo.com/#/products/4X40Q26383" TargetMode="External"/><Relationship Id="rId12" Type="http://schemas.openxmlformats.org/officeDocument/2006/relationships/hyperlink" Target="https://accessorysmartfind.lenovo.com/#/products/4X40Y95214" TargetMode="External"/><Relationship Id="rId17" Type="http://schemas.openxmlformats.org/officeDocument/2006/relationships/hyperlink" Target="https://accessorysmartfind.lenovo.com/#/products/4X40X67058" TargetMode="External"/><Relationship Id="rId25" Type="http://schemas.openxmlformats.org/officeDocument/2006/relationships/image" Target="../media/image226.png"/><Relationship Id="rId33" Type="http://schemas.openxmlformats.org/officeDocument/2006/relationships/image" Target="../media/image234.png"/><Relationship Id="rId2" Type="http://schemas.openxmlformats.org/officeDocument/2006/relationships/image" Target="../media/image30.emf"/><Relationship Id="rId16" Type="http://schemas.openxmlformats.org/officeDocument/2006/relationships/hyperlink" Target="https://accessorysmartfind.lenovo.com/#/products/4X41A30365" TargetMode="External"/><Relationship Id="rId20" Type="http://schemas.openxmlformats.org/officeDocument/2006/relationships/hyperlink" Target="https://accessorysmartfind.lenovo.com/#/products/4X40V09690" TargetMode="External"/><Relationship Id="rId29" Type="http://schemas.openxmlformats.org/officeDocument/2006/relationships/image" Target="../media/image230.png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accessorysmartfind.lenovo.com/#/products/4X40N72081" TargetMode="External"/><Relationship Id="rId11" Type="http://schemas.openxmlformats.org/officeDocument/2006/relationships/hyperlink" Target="https://accessorysmartfind.lenovo.com/#/products/4X40E77329" TargetMode="External"/><Relationship Id="rId24" Type="http://schemas.openxmlformats.org/officeDocument/2006/relationships/image" Target="../media/image225.png"/><Relationship Id="rId32" Type="http://schemas.openxmlformats.org/officeDocument/2006/relationships/image" Target="../media/image233.png"/><Relationship Id="rId5" Type="http://schemas.openxmlformats.org/officeDocument/2006/relationships/hyperlink" Target="https://accessorysmartfind.lenovo.com/#/products/4X40K09936" TargetMode="External"/><Relationship Id="rId15" Type="http://schemas.openxmlformats.org/officeDocument/2006/relationships/hyperlink" Target="https://accessorysmartfind.lenovo.com/#/products/4X40E77328" TargetMode="External"/><Relationship Id="rId23" Type="http://schemas.openxmlformats.org/officeDocument/2006/relationships/hyperlink" Target="https://accessorysmartfind.lenovo.com/#/products/4X40V09691" TargetMode="External"/><Relationship Id="rId28" Type="http://schemas.openxmlformats.org/officeDocument/2006/relationships/image" Target="../media/image229.emf"/><Relationship Id="rId36" Type="http://schemas.openxmlformats.org/officeDocument/2006/relationships/image" Target="../media/image237.jpeg"/><Relationship Id="rId10" Type="http://schemas.openxmlformats.org/officeDocument/2006/relationships/hyperlink" Target="https://accessorysmartfind.lenovo.com/#/products/4X41A30364" TargetMode="External"/><Relationship Id="rId19" Type="http://schemas.openxmlformats.org/officeDocument/2006/relationships/hyperlink" Target="https://accessorysmartfind.lenovo.com/#/products/4X40U97972" TargetMode="External"/><Relationship Id="rId31" Type="http://schemas.openxmlformats.org/officeDocument/2006/relationships/image" Target="../media/image232.png"/><Relationship Id="rId4" Type="http://schemas.openxmlformats.org/officeDocument/2006/relationships/image" Target="../media/image224.png"/><Relationship Id="rId9" Type="http://schemas.openxmlformats.org/officeDocument/2006/relationships/hyperlink" Target="https://accessorysmartfind.lenovo.com/#/products/4X40U45347" TargetMode="External"/><Relationship Id="rId14" Type="http://schemas.openxmlformats.org/officeDocument/2006/relationships/hyperlink" Target="https://accessorysmartfind.lenovo.com/#/products/4X40W19826" TargetMode="External"/><Relationship Id="rId22" Type="http://schemas.openxmlformats.org/officeDocument/2006/relationships/hyperlink" Target="https://accessorysmartfind.lenovo.com/#/products/4X40V09689" TargetMode="External"/><Relationship Id="rId27" Type="http://schemas.openxmlformats.org/officeDocument/2006/relationships/image" Target="../media/image228.jpeg"/><Relationship Id="rId30" Type="http://schemas.openxmlformats.org/officeDocument/2006/relationships/image" Target="../media/image231.png"/><Relationship Id="rId35" Type="http://schemas.openxmlformats.org/officeDocument/2006/relationships/image" Target="../media/image236.png"/><Relationship Id="rId8" Type="http://schemas.openxmlformats.org/officeDocument/2006/relationships/hyperlink" Target="https://accessorysmartfind.lenovo.com/#/products/4X40V26080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0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upload.wikimedia.org/wikipedia/commons/thumb/f/fd/Maple_Leaf.svg/2000px-Maple_Leaf.svg.png">
            <a:extLst>
              <a:ext uri="{FF2B5EF4-FFF2-40B4-BE49-F238E27FC236}">
                <a16:creationId xmlns:a16="http://schemas.microsoft.com/office/drawing/2014/main" id="{862F2BB3-AD03-466C-8F3C-4F22DE75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1" y="4061783"/>
            <a:ext cx="1487047" cy="15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48640" y="2645156"/>
            <a:ext cx="8723376" cy="1581912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TOPSELLER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QUICK REFERENCE GUIDE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000" i="1" dirty="0"/>
              <a:t>PCG</a:t>
            </a:r>
            <a:endParaRPr lang="en-US" sz="4400" i="1" dirty="0">
              <a:solidFill>
                <a:schemeClr val="bg1"/>
              </a:solidFill>
            </a:endParaRP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548640" y="4524043"/>
            <a:ext cx="8714232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Canada  | July 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20065" y="5688542"/>
            <a:ext cx="6409944" cy="5120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V1 2022</a:t>
            </a:r>
          </a:p>
        </p:txBody>
      </p:sp>
    </p:spTree>
    <p:extLst>
      <p:ext uri="{BB962C8B-B14F-4D97-AF65-F5344CB8AC3E}">
        <p14:creationId xmlns:p14="http://schemas.microsoft.com/office/powerpoint/2010/main" val="32671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994C8CD-04FC-4ACE-87D1-AB7E0736C6E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0185A4-2416-40FF-BDC6-C44771E50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2" name="Explosion: 14 Points 21">
            <a:extLst>
              <a:ext uri="{FF2B5EF4-FFF2-40B4-BE49-F238E27FC236}">
                <a16:creationId xmlns:a16="http://schemas.microsoft.com/office/drawing/2014/main" id="{FB781324-BF32-4C78-A3C4-735AEB76D942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pic>
        <p:nvPicPr>
          <p:cNvPr id="6" name="Picture 5" descr="A picture containing laptop, monitor, screen, sitting&#10;&#10;Description automatically generated">
            <a:extLst>
              <a:ext uri="{FF2B5EF4-FFF2-40B4-BE49-F238E27FC236}">
                <a16:creationId xmlns:a16="http://schemas.microsoft.com/office/drawing/2014/main" id="{C433C901-852C-43E5-B5DE-2F858D897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9410" y="1510801"/>
            <a:ext cx="2059155" cy="792775"/>
          </a:xfrm>
          <a:prstGeom prst="rect">
            <a:avLst/>
          </a:prstGeom>
        </p:spPr>
      </p:pic>
      <p:pic>
        <p:nvPicPr>
          <p:cNvPr id="7" name="Picture 6" descr="A picture containing photo, sitting, man, green&#10;&#10;Description automatically generated">
            <a:extLst>
              <a:ext uri="{FF2B5EF4-FFF2-40B4-BE49-F238E27FC236}">
                <a16:creationId xmlns:a16="http://schemas.microsoft.com/office/drawing/2014/main" id="{20B69867-A8B3-4EE9-8A24-B35AE998ED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51784" y="1462242"/>
            <a:ext cx="1687931" cy="88989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E825FA2-F8CA-4AA9-8082-5A5C048E8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674686"/>
              </p:ext>
            </p:extLst>
          </p:nvPr>
        </p:nvGraphicFramePr>
        <p:xfrm>
          <a:off x="3539715" y="2580629"/>
          <a:ext cx="2300191" cy="2879399"/>
        </p:xfrm>
        <a:graphic>
          <a:graphicData uri="http://schemas.openxmlformats.org/drawingml/2006/table">
            <a:tbl>
              <a:tblPr firstRow="1"/>
              <a:tblGrid>
                <a:gridCol w="3176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10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2150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3329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G1 (AMD)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$2159</a:t>
                      </a: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$2269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20UH000EUS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20UH002WUS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20UH000EUS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20UH002WUS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17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R7 PRO 4750u 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R7 PRO 4750u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0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14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8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Anti-glare (300nit)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9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99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79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17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01AC090-4194-4818-95EB-41A3C3B9B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879465"/>
              </p:ext>
            </p:extLst>
          </p:nvPr>
        </p:nvGraphicFramePr>
        <p:xfrm>
          <a:off x="5833910" y="2580630"/>
          <a:ext cx="1262827" cy="2879398"/>
        </p:xfrm>
        <a:graphic>
          <a:graphicData uri="http://schemas.openxmlformats.org/drawingml/2006/table">
            <a:tbl>
              <a:tblPr firstRow="1"/>
              <a:tblGrid>
                <a:gridCol w="302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772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G1 (AMD)</a:t>
                      </a:r>
                    </a:p>
                  </a:txBody>
                  <a:tcPr marL="0" marR="0" marT="8068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$1619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20UD000HUS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12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20UD000HCA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3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R5 PRO 4650u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213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4266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Anti-glare (250nit)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6469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213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988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2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A0E3418-F159-4A6C-B19A-FB5408B89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022426"/>
              </p:ext>
            </p:extLst>
          </p:nvPr>
        </p:nvGraphicFramePr>
        <p:xfrm>
          <a:off x="7096737" y="2580629"/>
          <a:ext cx="1262827" cy="2879396"/>
        </p:xfrm>
        <a:graphic>
          <a:graphicData uri="http://schemas.openxmlformats.org/drawingml/2006/table">
            <a:tbl>
              <a:tblPr firstRow="1"/>
              <a:tblGrid>
                <a:gridCol w="302192">
                  <a:extLst>
                    <a:ext uri="{9D8B030D-6E8A-4147-A177-3AD203B41FA5}">
                      <a16:colId xmlns:a16="http://schemas.microsoft.com/office/drawing/2014/main" val="1763612260"/>
                    </a:ext>
                  </a:extLst>
                </a:gridCol>
                <a:gridCol w="960635">
                  <a:extLst>
                    <a:ext uri="{9D8B030D-6E8A-4147-A177-3AD203B41FA5}">
                      <a16:colId xmlns:a16="http://schemas.microsoft.com/office/drawing/2014/main" val="1511192793"/>
                    </a:ext>
                  </a:extLst>
                </a:gridCol>
              </a:tblGrid>
              <a:tr h="247705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G1 (AMD)</a:t>
                      </a:r>
                    </a:p>
                  </a:txBody>
                  <a:tcPr marL="0" marR="0" marT="8068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$1649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958849"/>
                  </a:ext>
                </a:extLst>
              </a:tr>
              <a:tr h="158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20UF001GUS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20834"/>
                  </a:ext>
                </a:extLst>
              </a:tr>
              <a:tr h="16169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20UF001GCA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53964"/>
                  </a:ext>
                </a:extLst>
              </a:tr>
              <a:tr h="1883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R5 PRO 4650u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331428"/>
                  </a:ext>
                </a:extLst>
              </a:tr>
              <a:tr h="188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82917"/>
                  </a:ext>
                </a:extLst>
              </a:tr>
              <a:tr h="216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614811"/>
                  </a:ext>
                </a:extLst>
              </a:tr>
              <a:tr h="4334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13.3” FHD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Anti-glare (300nit)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377837"/>
                  </a:ext>
                </a:extLst>
              </a:tr>
              <a:tr h="657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157348"/>
                  </a:ext>
                </a:extLst>
              </a:tr>
              <a:tr h="2167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 Cell 48Whr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003742"/>
                  </a:ext>
                </a:extLst>
              </a:tr>
              <a:tr h="26621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854280"/>
                  </a:ext>
                </a:extLst>
              </a:tr>
              <a:tr h="14449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272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412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3C9087-FE4B-4D5A-BA26-2BABB0BD5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5" y="1300677"/>
            <a:ext cx="1960161" cy="14701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C02E9E-855E-41AE-9203-1A116D0CCE81}"/>
              </a:ext>
            </a:extLst>
          </p:cNvPr>
          <p:cNvSpPr txBox="1"/>
          <p:nvPr/>
        </p:nvSpPr>
        <p:spPr>
          <a:xfrm>
            <a:off x="521194" y="2499256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X1 Carbon 9</a:t>
            </a:r>
            <a:r>
              <a:rPr lang="en-US" sz="1165" b="1" baseline="3000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b="1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F034B9-1029-41C3-A527-75D625A3800D}"/>
              </a:ext>
            </a:extLst>
          </p:cNvPr>
          <p:cNvSpPr txBox="1"/>
          <p:nvPr/>
        </p:nvSpPr>
        <p:spPr>
          <a:xfrm>
            <a:off x="9644054" y="262403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X1 Extreme 3rd Gen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518BAD-BCC2-47F1-851A-48244CCE2686}"/>
              </a:ext>
            </a:extLst>
          </p:cNvPr>
          <p:cNvSpPr txBox="1"/>
          <p:nvPr/>
        </p:nvSpPr>
        <p:spPr>
          <a:xfrm>
            <a:off x="8314515" y="4598929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X13 Yoga G2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1337C2-3DD3-4438-9618-F89658F27A94}"/>
              </a:ext>
            </a:extLst>
          </p:cNvPr>
          <p:cNvSpPr txBox="1"/>
          <p:nvPr/>
        </p:nvSpPr>
        <p:spPr>
          <a:xfrm>
            <a:off x="6129902" y="4603126"/>
            <a:ext cx="1917904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X13 G2  (Intel/AMD)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6A3E46D-B04E-4E6A-9D39-F9343FAC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009" y="1352736"/>
            <a:ext cx="1418062" cy="141806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8AFE08E-0CA2-4FDD-8085-B5AF798B6D0F}"/>
              </a:ext>
            </a:extLst>
          </p:cNvPr>
          <p:cNvSpPr txBox="1"/>
          <p:nvPr/>
        </p:nvSpPr>
        <p:spPr>
          <a:xfrm>
            <a:off x="2752119" y="2478761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X1 Yoga 6</a:t>
            </a:r>
            <a:r>
              <a:rPr lang="en-US" sz="1165" b="1" baseline="3000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b="1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777CC07-2538-4DD6-A297-D415622BE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7563" y="3203327"/>
            <a:ext cx="1464277" cy="14642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504136-FC6A-447F-A4E8-A21B827FF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961" y="3110645"/>
            <a:ext cx="1514427" cy="15144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D41774-0E09-42E2-96AC-FD5825544C0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63950" y="1582226"/>
            <a:ext cx="1204507" cy="95245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860A3E5-9149-4D5B-B15C-0E93B19BCB9B}"/>
              </a:ext>
            </a:extLst>
          </p:cNvPr>
          <p:cNvSpPr txBox="1"/>
          <p:nvPr/>
        </p:nvSpPr>
        <p:spPr>
          <a:xfrm>
            <a:off x="227620" y="4610813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T14s G2 (Intel/AMD)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AA2019-8FC8-468B-A36C-C9DD2AE62639}"/>
              </a:ext>
            </a:extLst>
          </p:cNvPr>
          <p:cNvSpPr txBox="1"/>
          <p:nvPr/>
        </p:nvSpPr>
        <p:spPr>
          <a:xfrm>
            <a:off x="4445635" y="4607064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T15 G2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C42C94-760A-4C06-8BD4-3202A201B4DC}"/>
              </a:ext>
            </a:extLst>
          </p:cNvPr>
          <p:cNvSpPr txBox="1"/>
          <p:nvPr/>
        </p:nvSpPr>
        <p:spPr>
          <a:xfrm>
            <a:off x="2205960" y="4587926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T14 G2 (Intel/AMD)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7BE58AD-E04A-4B1D-AD88-500F62ECBF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" y="3104990"/>
            <a:ext cx="1514427" cy="15144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A6214B-5965-4469-92DD-579CBF77E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297" y="3429001"/>
            <a:ext cx="1562614" cy="77514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C7F9669-6E91-426A-B238-B4400DE485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1945" y="3104990"/>
            <a:ext cx="1562614" cy="1562614"/>
          </a:xfrm>
          <a:prstGeom prst="rect">
            <a:avLst/>
          </a:prstGeom>
        </p:spPr>
      </p:pic>
      <p:pic>
        <p:nvPicPr>
          <p:cNvPr id="55" name="Picture 54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0D84D767-0956-4A9A-8DA2-EB93320EDD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93" y="1622503"/>
            <a:ext cx="1184873" cy="88865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0DB6314-27B1-4259-9BB8-9BD7E1B2C0C5}"/>
              </a:ext>
            </a:extLst>
          </p:cNvPr>
          <p:cNvSpPr txBox="1"/>
          <p:nvPr/>
        </p:nvSpPr>
        <p:spPr>
          <a:xfrm>
            <a:off x="4773252" y="2549221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X1 Nano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076D72-14DB-4E6E-A234-DABE2B804A2B}"/>
              </a:ext>
            </a:extLst>
          </p:cNvPr>
          <p:cNvSpPr txBox="1"/>
          <p:nvPr/>
        </p:nvSpPr>
        <p:spPr>
          <a:xfrm>
            <a:off x="6307566" y="2585569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X1 Titanium</a:t>
            </a:r>
          </a:p>
        </p:txBody>
      </p:sp>
      <p:pic>
        <p:nvPicPr>
          <p:cNvPr id="63" name="Picture 6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1BA2501-C825-41C3-A61C-9A02B45B44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08" y="1300678"/>
            <a:ext cx="1544859" cy="154485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D0C425E-5246-4D6D-A7A5-5F9B792FEE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16" y="1373232"/>
            <a:ext cx="1661445" cy="1246084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F3AB598-EC50-401E-89C4-BE6E11B1B4E4}"/>
              </a:ext>
            </a:extLst>
          </p:cNvPr>
          <p:cNvSpPr txBox="1"/>
          <p:nvPr/>
        </p:nvSpPr>
        <p:spPr>
          <a:xfrm>
            <a:off x="8124808" y="2549221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X1 Fold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45AE937-47DE-40D6-B33F-C3E348ED8BB6}"/>
              </a:ext>
            </a:extLst>
          </p:cNvPr>
          <p:cNvSpPr txBox="1"/>
          <p:nvPr/>
        </p:nvSpPr>
        <p:spPr>
          <a:xfrm>
            <a:off x="10369091" y="4598928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>
                <a:solidFill>
                  <a:srgbClr val="000000"/>
                </a:solidFill>
                <a:latin typeface="Arial"/>
              </a:rPr>
              <a:t>X12 Detachable</a:t>
            </a:r>
          </a:p>
        </p:txBody>
      </p:sp>
      <p:pic>
        <p:nvPicPr>
          <p:cNvPr id="67" name="Picture 6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70F2D34B-F702-4B2E-9AF6-7651EAD929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91" y="3365704"/>
            <a:ext cx="1644297" cy="1233223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F349944-B598-4124-9774-29BC8C724714}"/>
              </a:ext>
            </a:extLst>
          </p:cNvPr>
          <p:cNvSpPr/>
          <p:nvPr/>
        </p:nvSpPr>
        <p:spPr>
          <a:xfrm>
            <a:off x="7374447" y="4276620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2A25826-9473-443F-8831-79ED6A5F88DC}"/>
              </a:ext>
            </a:extLst>
          </p:cNvPr>
          <p:cNvSpPr/>
          <p:nvPr/>
        </p:nvSpPr>
        <p:spPr>
          <a:xfrm>
            <a:off x="1601108" y="4292028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581113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0E65486-027E-4FB2-A3B1-DC80E2821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685934"/>
              </p:ext>
            </p:extLst>
          </p:nvPr>
        </p:nvGraphicFramePr>
        <p:xfrm>
          <a:off x="710731" y="1259431"/>
          <a:ext cx="6070360" cy="2594872"/>
        </p:xfrm>
        <a:graphic>
          <a:graphicData uri="http://schemas.openxmlformats.org/drawingml/2006/table">
            <a:tbl>
              <a:tblPr firstRow="1"/>
              <a:tblGrid>
                <a:gridCol w="2134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39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14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1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71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18308">
                  <a:extLst>
                    <a:ext uri="{9D8B030D-6E8A-4147-A177-3AD203B41FA5}">
                      <a16:colId xmlns:a16="http://schemas.microsoft.com/office/drawing/2014/main" val="2460291287"/>
                    </a:ext>
                  </a:extLst>
                </a:gridCol>
                <a:gridCol w="718308">
                  <a:extLst>
                    <a:ext uri="{9D8B030D-6E8A-4147-A177-3AD203B41FA5}">
                      <a16:colId xmlns:a16="http://schemas.microsoft.com/office/drawing/2014/main" val="2524912781"/>
                    </a:ext>
                  </a:extLst>
                </a:gridCol>
                <a:gridCol w="718308">
                  <a:extLst>
                    <a:ext uri="{9D8B030D-6E8A-4147-A177-3AD203B41FA5}">
                      <a16:colId xmlns:a16="http://schemas.microsoft.com/office/drawing/2014/main" val="1768331696"/>
                    </a:ext>
                  </a:extLst>
                </a:gridCol>
                <a:gridCol w="718308">
                  <a:extLst>
                    <a:ext uri="{9D8B030D-6E8A-4147-A177-3AD203B41FA5}">
                      <a16:colId xmlns:a16="http://schemas.microsoft.com/office/drawing/2014/main" val="3988350430"/>
                    </a:ext>
                  </a:extLst>
                </a:gridCol>
              </a:tblGrid>
              <a:tr h="20052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Carbon 9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$2529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$2429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1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20XW004MUS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20XW004QUS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20XW004EUS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20XW004NUS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20XW004KUS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20XW004AUS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20XW004DUS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20XW004GUS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20XW004MCA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20XW004QCA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20XW004ECA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20XW004NCA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20XW004KCA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20XW004ACA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20XW004DCA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20XW004GCA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9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97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4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0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Anti-glare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UHD+ (4K), CF Weave top cover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9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HPD,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9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62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9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9DB6D9F-B36F-462B-A019-4C06A33C8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129537"/>
              </p:ext>
            </p:extLst>
          </p:nvPr>
        </p:nvGraphicFramePr>
        <p:xfrm>
          <a:off x="1036578" y="3666833"/>
          <a:ext cx="4614006" cy="2616353"/>
        </p:xfrm>
        <a:graphic>
          <a:graphicData uri="http://schemas.openxmlformats.org/drawingml/2006/table">
            <a:tbl>
              <a:tblPr firstRow="1"/>
              <a:tblGrid>
                <a:gridCol w="254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6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3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1821">
                  <a:extLst>
                    <a:ext uri="{9D8B030D-6E8A-4147-A177-3AD203B41FA5}">
                      <a16:colId xmlns:a16="http://schemas.microsoft.com/office/drawing/2014/main" val="399395909"/>
                    </a:ext>
                  </a:extLst>
                </a:gridCol>
                <a:gridCol w="8718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6526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</a:tblGrid>
              <a:tr h="30078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Yoga 6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$3059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20XY002LUS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20XY002XUS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20XY002KUS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20XY002WUS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20XY002RUS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20XY002LUS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20XY002XUS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20XY002KUS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20XY002WUS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20XY002RUS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6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8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0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04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640B574-047F-4FC5-95E0-DF8978868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91888"/>
              </p:ext>
            </p:extLst>
          </p:nvPr>
        </p:nvGraphicFramePr>
        <p:xfrm>
          <a:off x="5665489" y="3667360"/>
          <a:ext cx="5744515" cy="2616353"/>
        </p:xfrm>
        <a:graphic>
          <a:graphicData uri="http://schemas.openxmlformats.org/drawingml/2006/table">
            <a:tbl>
              <a:tblPr firstRow="1"/>
              <a:tblGrid>
                <a:gridCol w="267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8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5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5485">
                  <a:extLst>
                    <a:ext uri="{9D8B030D-6E8A-4147-A177-3AD203B41FA5}">
                      <a16:colId xmlns:a16="http://schemas.microsoft.com/office/drawing/2014/main" val="399395909"/>
                    </a:ext>
                  </a:extLst>
                </a:gridCol>
                <a:gridCol w="9154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9424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  <a:gridCol w="899424">
                  <a:extLst>
                    <a:ext uri="{9D8B030D-6E8A-4147-A177-3AD203B41FA5}">
                      <a16:colId xmlns:a16="http://schemas.microsoft.com/office/drawing/2014/main" val="411016004"/>
                    </a:ext>
                  </a:extLst>
                </a:gridCol>
              </a:tblGrid>
              <a:tr h="30078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Nano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$375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$3269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$3079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$375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20UN000DUS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20UN000AUS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20UN000EUS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20UN005CUS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20UN005DUS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20UN0057US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20UN000DUS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20UN000AUS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20UN000EUS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20UN005CUS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20UN005DUS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20UN0057US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i7-1160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i5-1140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i7-1180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6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8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</a:t>
                      </a:r>
                      <a:endParaRPr lang="en-US" sz="600" b="1" i="0" u="none" strike="noStrike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</a:t>
                      </a:r>
                      <a:endParaRPr lang="en-US" sz="600" b="1" i="0" u="none" strike="noStrike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</a:t>
                      </a:r>
                      <a:endParaRPr lang="en-US" sz="600" b="1" i="0" u="none" strike="noStrike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</a:t>
                      </a:r>
                      <a:endParaRPr lang="en-US" sz="600" b="1" i="0" u="none" strike="noStrike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Touch, </a:t>
                      </a:r>
                      <a:r>
                        <a:rPr lang="en-US" sz="600" b="0" i="0" u="none" strike="noStrike" kern="1200" baseline="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CF Weave top cover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Touch, </a:t>
                      </a:r>
                      <a:r>
                        <a:rPr lang="en-US" sz="600" b="0" i="0" u="none" strike="noStrike" kern="1200" baseline="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CF Weave top cover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0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48Whr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48Whr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48Whr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48Whr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48Whr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48Whr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04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8800598-CA5B-4E73-993A-991C5E6CB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733746"/>
              </p:ext>
            </p:extLst>
          </p:nvPr>
        </p:nvGraphicFramePr>
        <p:xfrm>
          <a:off x="6781091" y="1259299"/>
          <a:ext cx="4628911" cy="2407401"/>
        </p:xfrm>
        <a:graphic>
          <a:graphicData uri="http://schemas.openxmlformats.org/drawingml/2006/table">
            <a:tbl>
              <a:tblPr firstRow="1"/>
              <a:tblGrid>
                <a:gridCol w="201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6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27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74013">
                  <a:extLst>
                    <a:ext uri="{9D8B030D-6E8A-4147-A177-3AD203B41FA5}">
                      <a16:colId xmlns:a16="http://schemas.microsoft.com/office/drawing/2014/main" val="399395909"/>
                    </a:ext>
                  </a:extLst>
                </a:gridCol>
                <a:gridCol w="10740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1761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Titanium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$2299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$2369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$2549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$2689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20QA000MUS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20QA000LUS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20QA000RUS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20QA000QUS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20QA000MCA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20QA000LCA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20QA000RCA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20QA000QCA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9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i5-1140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i7-1160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i7-1180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3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2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9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13.5” QHD </a:t>
                      </a:r>
                      <a:r>
                        <a:rPr lang="en-US" sz="600" b="1" i="0" u="none" strike="noStrike" kern="1200" noProof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13.5” QHD </a:t>
                      </a:r>
                      <a:r>
                        <a:rPr lang="en-US" sz="600" b="1" i="0" u="none" strike="noStrike" kern="1200" noProof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13.5” QHD </a:t>
                      </a:r>
                      <a:r>
                        <a:rPr lang="en-US" sz="600" b="1" i="0" u="none" strike="noStrike" kern="1200" noProof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13.5” QHD </a:t>
                      </a:r>
                      <a:r>
                        <a:rPr lang="en-US" sz="600" b="1" i="0" u="none" strike="noStrike" kern="1200" noProof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1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BT, Magnetic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BT, Magnetic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BT, Magnetic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BT, Magnetic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9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44.5Whr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44.5Whr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44.5Whr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44.5Whr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01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9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9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14583F7-8468-48C5-A78F-EB83AAA98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931801"/>
              </p:ext>
            </p:extLst>
          </p:nvPr>
        </p:nvGraphicFramePr>
        <p:xfrm>
          <a:off x="4665066" y="1402246"/>
          <a:ext cx="2858692" cy="2257786"/>
        </p:xfrm>
        <a:graphic>
          <a:graphicData uri="http://schemas.openxmlformats.org/drawingml/2006/table">
            <a:tbl>
              <a:tblPr firstRow="1"/>
              <a:tblGrid>
                <a:gridCol w="247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31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76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924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Fold 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$190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20RK000PUS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20RK000JUS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20RK000PCA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20RK000JCA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7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I5-L16G7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I5-L16G7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9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2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3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Foldable QXGA OLED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Foldable QXGA OLED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0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2x2 AX WLAN, BT</a:t>
                      </a:r>
                    </a:p>
                    <a:p>
                      <a:pPr algn="ctr"/>
                      <a:r>
                        <a:rPr lang="en-US" sz="600" b="0"/>
                        <a:t> (NO Keyboard, NO pen)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BT Mini KBD,</a:t>
                      </a:r>
                      <a:r>
                        <a:rPr lang="en-US" sz="600" b="0" baseline="0"/>
                        <a:t> Pen,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9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13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Home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9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5A4700F-B6F2-464E-828D-A1CBD8582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521064"/>
              </p:ext>
            </p:extLst>
          </p:nvPr>
        </p:nvGraphicFramePr>
        <p:xfrm>
          <a:off x="2423099" y="1402245"/>
          <a:ext cx="2241967" cy="2288170"/>
        </p:xfrm>
        <a:graphic>
          <a:graphicData uri="http://schemas.openxmlformats.org/drawingml/2006/table">
            <a:tbl>
              <a:tblPr firstRow="1"/>
              <a:tblGrid>
                <a:gridCol w="216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5507">
                  <a:extLst>
                    <a:ext uri="{9D8B030D-6E8A-4147-A177-3AD203B41FA5}">
                      <a16:colId xmlns:a16="http://schemas.microsoft.com/office/drawing/2014/main" val="3304186923"/>
                    </a:ext>
                  </a:extLst>
                </a:gridCol>
                <a:gridCol w="1030370">
                  <a:extLst>
                    <a:ext uri="{9D8B030D-6E8A-4147-A177-3AD203B41FA5}">
                      <a16:colId xmlns:a16="http://schemas.microsoft.com/office/drawing/2014/main" val="1051928063"/>
                    </a:ext>
                  </a:extLst>
                </a:gridCol>
              </a:tblGrid>
              <a:tr h="315584">
                <a:tc rowSpan="12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EXTREME G3 </a:t>
                      </a:r>
                    </a:p>
                  </a:txBody>
                  <a:tcPr marL="12824" marR="12824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1468" marR="113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$3029</a:t>
                      </a:r>
                    </a:p>
                  </a:txBody>
                  <a:tcPr marL="81468" marR="113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8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20TK000UUS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20TK0015US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64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20TK000UCA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20TK0015CA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44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Core i7-10850H vPro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Core i7-1075H 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9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16GB 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78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512GB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512GB PCIe SSD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299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15.6” UHD (4K) 600 nit, CF Weave top cover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15.6” FHD HDR Anti-glare (500nit)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3466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IR Camera, Backlit Keyboard, FPR, 2x2 AX WLAN, BT</a:t>
                      </a:r>
                    </a:p>
                  </a:txBody>
                  <a:tcPr marL="81468" marR="81468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IR Camera, Backlit Keyboard, FPR, 2x2 AX WLAN, BT</a:t>
                      </a:r>
                    </a:p>
                  </a:txBody>
                  <a:tcPr marL="81468" marR="81468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2573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GeForce GTX 1650Ti (4GB) </a:t>
                      </a:r>
                      <a:endParaRPr lang="en-US" sz="600" b="0"/>
                    </a:p>
                  </a:txBody>
                  <a:tcPr marL="81468" marR="81468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GeForce GTX 1650Ti (4GB) </a:t>
                      </a:r>
                      <a:endParaRPr lang="en-US" sz="600" b="0"/>
                    </a:p>
                  </a:txBody>
                  <a:tcPr marL="81468" marR="81468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848812"/>
                  </a:ext>
                </a:extLst>
              </a:tr>
              <a:tr h="1499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80Whr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80Whr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448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92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1468" marR="11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6BBDCF0-4B78-4D5C-99F6-D83F5CF27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814234"/>
              </p:ext>
            </p:extLst>
          </p:nvPr>
        </p:nvGraphicFramePr>
        <p:xfrm>
          <a:off x="2423098" y="3712083"/>
          <a:ext cx="3671313" cy="2482409"/>
        </p:xfrm>
        <a:graphic>
          <a:graphicData uri="http://schemas.openxmlformats.org/drawingml/2006/table">
            <a:tbl>
              <a:tblPr firstRow="1"/>
              <a:tblGrid>
                <a:gridCol w="3308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3489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  <a:gridCol w="1113489">
                  <a:extLst>
                    <a:ext uri="{9D8B030D-6E8A-4147-A177-3AD203B41FA5}">
                      <a16:colId xmlns:a16="http://schemas.microsoft.com/office/drawing/2014/main" val="1137721388"/>
                    </a:ext>
                  </a:extLst>
                </a:gridCol>
                <a:gridCol w="1113489">
                  <a:extLst>
                    <a:ext uri="{9D8B030D-6E8A-4147-A177-3AD203B41FA5}">
                      <a16:colId xmlns:a16="http://schemas.microsoft.com/office/drawing/2014/main" val="609431109"/>
                    </a:ext>
                  </a:extLst>
                </a:gridCol>
              </a:tblGrid>
              <a:tr h="44418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G2 (Intel)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$2419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$90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$90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$90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20WK009CUS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20WK0099US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20WK009AUS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20WK009CCA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20WK0099CA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20WK009ACA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3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0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0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0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7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IR 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IR Camera, Backlit KBD, FPR, 2x2 AX WLAN, BT 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4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54.7Whr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54.7Whr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54.7Whr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312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4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D8BC918-1B61-42DF-891D-B68F1E132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219208"/>
              </p:ext>
            </p:extLst>
          </p:nvPr>
        </p:nvGraphicFramePr>
        <p:xfrm>
          <a:off x="7523758" y="1402246"/>
          <a:ext cx="3112072" cy="2251754"/>
        </p:xfrm>
        <a:graphic>
          <a:graphicData uri="http://schemas.openxmlformats.org/drawingml/2006/table">
            <a:tbl>
              <a:tblPr firstRow="1"/>
              <a:tblGrid>
                <a:gridCol w="1856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32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16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1616">
                  <a:extLst>
                    <a:ext uri="{9D8B030D-6E8A-4147-A177-3AD203B41FA5}">
                      <a16:colId xmlns:a16="http://schemas.microsoft.com/office/drawing/2014/main" val="3256173728"/>
                    </a:ext>
                  </a:extLst>
                </a:gridCol>
              </a:tblGrid>
              <a:tr h="26311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X12 Detachable 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$2419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$2219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$2019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8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20UW000SUS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20UW000LUS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20UW000YUS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3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20UW000SCA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20UW000LCA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20UW000YCA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i7-1180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8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4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1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12.3”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12.3”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12.3”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3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Keyboard,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Keyboard,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IR Camera, Backlit Keyboard,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42Whr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42Whr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42Whr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80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F3F6ADC-1D8D-4E8A-956F-0D9D86195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331205"/>
              </p:ext>
            </p:extLst>
          </p:nvPr>
        </p:nvGraphicFramePr>
        <p:xfrm>
          <a:off x="6094411" y="3712083"/>
          <a:ext cx="3200418" cy="2501322"/>
        </p:xfrm>
        <a:graphic>
          <a:graphicData uri="http://schemas.openxmlformats.org/drawingml/2006/table">
            <a:tbl>
              <a:tblPr firstRow="1"/>
              <a:tblGrid>
                <a:gridCol w="413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3227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  <a:gridCol w="1393227">
                  <a:extLst>
                    <a:ext uri="{9D8B030D-6E8A-4147-A177-3AD203B41FA5}">
                      <a16:colId xmlns:a16="http://schemas.microsoft.com/office/drawing/2014/main" val="38655649"/>
                    </a:ext>
                  </a:extLst>
                </a:gridCol>
              </a:tblGrid>
              <a:tr h="31636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Yoga G2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$90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$90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20W80034US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20W80037US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20W80034CA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20W80037CA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5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3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3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5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3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3Cell 52.8Whr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3Cell 52.8Whr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472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9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392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3DFFEF3-5EBE-4D76-AB28-E21D1C3E2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460252"/>
              </p:ext>
            </p:extLst>
          </p:nvPr>
        </p:nvGraphicFramePr>
        <p:xfrm>
          <a:off x="1458362" y="1300899"/>
          <a:ext cx="9272100" cy="2336685"/>
        </p:xfrm>
        <a:graphic>
          <a:graphicData uri="http://schemas.openxmlformats.org/drawingml/2006/table">
            <a:tbl>
              <a:tblPr firstRow="1"/>
              <a:tblGrid>
                <a:gridCol w="291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05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46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986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6142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1077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  <a:gridCol w="981077">
                  <a:extLst>
                    <a:ext uri="{9D8B030D-6E8A-4147-A177-3AD203B41FA5}">
                      <a16:colId xmlns:a16="http://schemas.microsoft.com/office/drawing/2014/main" val="4242486821"/>
                    </a:ext>
                  </a:extLst>
                </a:gridCol>
                <a:gridCol w="981077">
                  <a:extLst>
                    <a:ext uri="{9D8B030D-6E8A-4147-A177-3AD203B41FA5}">
                      <a16:colId xmlns:a16="http://schemas.microsoft.com/office/drawing/2014/main" val="2525472821"/>
                    </a:ext>
                  </a:extLst>
                </a:gridCol>
                <a:gridCol w="981077">
                  <a:extLst>
                    <a:ext uri="{9D8B030D-6E8A-4147-A177-3AD203B41FA5}">
                      <a16:colId xmlns:a16="http://schemas.microsoft.com/office/drawing/2014/main" val="2783957221"/>
                    </a:ext>
                  </a:extLst>
                </a:gridCol>
                <a:gridCol w="981077">
                  <a:extLst>
                    <a:ext uri="{9D8B030D-6E8A-4147-A177-3AD203B41FA5}">
                      <a16:colId xmlns:a16="http://schemas.microsoft.com/office/drawing/2014/main" val="3850648489"/>
                    </a:ext>
                  </a:extLst>
                </a:gridCol>
              </a:tblGrid>
              <a:tr h="33468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G2 (Intel)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$2549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$2199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$2039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$2469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$2299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$2749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20W0008SUS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20W0008TUS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20W0008XUS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20W0008UUS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20W00090US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20W0008RUS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20W00091US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20W0008VUS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20W0008WUS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20W0008SCA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20W0008TCA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20W0008XCA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20W0008UCA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20W00090CA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20W0008RCA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20W00091CA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20W0008VCA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20W0008WCA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3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 vPro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1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91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3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8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KBD, FPR, 2x2 AX WLAN,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KBD, FIPS 201 FPR, RFID Reader, 2x2 AX WLAN, BT, AM Treatment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3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31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3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5CD0954-09C3-40BE-9409-B779756F7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6619"/>
              </p:ext>
            </p:extLst>
          </p:nvPr>
        </p:nvGraphicFramePr>
        <p:xfrm>
          <a:off x="466787" y="3616971"/>
          <a:ext cx="4742485" cy="2617889"/>
        </p:xfrm>
        <a:graphic>
          <a:graphicData uri="http://schemas.openxmlformats.org/drawingml/2006/table">
            <a:tbl>
              <a:tblPr firstRow="1"/>
              <a:tblGrid>
                <a:gridCol w="267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3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45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  <a:gridCol w="951934">
                  <a:extLst>
                    <a:ext uri="{9D8B030D-6E8A-4147-A177-3AD203B41FA5}">
                      <a16:colId xmlns:a16="http://schemas.microsoft.com/office/drawing/2014/main" val="3564580595"/>
                    </a:ext>
                  </a:extLst>
                </a:gridCol>
                <a:gridCol w="866018">
                  <a:extLst>
                    <a:ext uri="{9D8B030D-6E8A-4147-A177-3AD203B41FA5}">
                      <a16:colId xmlns:a16="http://schemas.microsoft.com/office/drawing/2014/main" val="3771647079"/>
                    </a:ext>
                  </a:extLst>
                </a:gridCol>
              </a:tblGrid>
              <a:tr h="220829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G2 (Intel)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$2199</a:t>
                      </a:r>
                    </a:p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$90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$415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$2699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$2919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20WM0085US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20WM0080US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20WM007YUS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20WM0082US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20WM007XUS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20WM0085CA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20WM0080CA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20WM007YCA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20WM0082CA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20WM007XCA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3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32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512GB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6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Anti-glare (300nit)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Anti-glare (300nit)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485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&amp; FHD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&amp; FHD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&amp; FHD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32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4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4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4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4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81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02F206B-D7AF-4890-9494-146F9905F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63501"/>
              </p:ext>
            </p:extLst>
          </p:nvPr>
        </p:nvGraphicFramePr>
        <p:xfrm>
          <a:off x="5209272" y="3616971"/>
          <a:ext cx="6563916" cy="2654794"/>
        </p:xfrm>
        <a:graphic>
          <a:graphicData uri="http://schemas.openxmlformats.org/drawingml/2006/table">
            <a:tbl>
              <a:tblPr firstRow="1"/>
              <a:tblGrid>
                <a:gridCol w="240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905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  <a:gridCol w="856078">
                  <a:extLst>
                    <a:ext uri="{9D8B030D-6E8A-4147-A177-3AD203B41FA5}">
                      <a16:colId xmlns:a16="http://schemas.microsoft.com/office/drawing/2014/main" val="3564580595"/>
                    </a:ext>
                  </a:extLst>
                </a:gridCol>
                <a:gridCol w="759692">
                  <a:extLst>
                    <a:ext uri="{9D8B030D-6E8A-4147-A177-3AD203B41FA5}">
                      <a16:colId xmlns:a16="http://schemas.microsoft.com/office/drawing/2014/main" val="3771647079"/>
                    </a:ext>
                  </a:extLst>
                </a:gridCol>
                <a:gridCol w="785449">
                  <a:extLst>
                    <a:ext uri="{9D8B030D-6E8A-4147-A177-3AD203B41FA5}">
                      <a16:colId xmlns:a16="http://schemas.microsoft.com/office/drawing/2014/main" val="3282602620"/>
                    </a:ext>
                  </a:extLst>
                </a:gridCol>
                <a:gridCol w="766327">
                  <a:extLst>
                    <a:ext uri="{9D8B030D-6E8A-4147-A177-3AD203B41FA5}">
                      <a16:colId xmlns:a16="http://schemas.microsoft.com/office/drawing/2014/main" val="1408526910"/>
                    </a:ext>
                  </a:extLst>
                </a:gridCol>
                <a:gridCol w="766327">
                  <a:extLst>
                    <a:ext uri="{9D8B030D-6E8A-4147-A177-3AD203B41FA5}">
                      <a16:colId xmlns:a16="http://schemas.microsoft.com/office/drawing/2014/main" val="2661748711"/>
                    </a:ext>
                  </a:extLst>
                </a:gridCol>
              </a:tblGrid>
              <a:tr h="197493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 G2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$2299</a:t>
                      </a:r>
                    </a:p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$2199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$2549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$2569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$2779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$300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20W40072US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20W40079US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20W40077US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20W40073US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20W40074US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20W40075US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20W40076US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20W40078US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91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20W40072CA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20W40079CA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20W40077CA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20W40073CA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20W40074CA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20W40075CA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20W40076CA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20W40078CA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9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72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45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4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Keyboard, FPR, 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Keyboard, FPR, 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Keyboard, FPR, 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Keyboard, FPR, 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Keyboard, FPR, 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8757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 Cell 57Whr Battery</a:t>
                      </a: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20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Win 10 Pro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4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Year Depot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3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Year Premier Support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Year Depot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489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aptop, monitor, screen, sitting&#10;&#10;Description automatically generated">
            <a:extLst>
              <a:ext uri="{FF2B5EF4-FFF2-40B4-BE49-F238E27FC236}">
                <a16:creationId xmlns:a16="http://schemas.microsoft.com/office/drawing/2014/main" id="{6F9134C9-B428-41BB-9D9B-4560F8E3FB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69410" y="1510801"/>
            <a:ext cx="2059155" cy="792775"/>
          </a:xfrm>
          <a:prstGeom prst="rect">
            <a:avLst/>
          </a:prstGeom>
        </p:spPr>
      </p:pic>
      <p:pic>
        <p:nvPicPr>
          <p:cNvPr id="7" name="Picture 6" descr="A picture containing photo, sitting, man, green&#10;&#10;Description automatically generated">
            <a:extLst>
              <a:ext uri="{FF2B5EF4-FFF2-40B4-BE49-F238E27FC236}">
                <a16:creationId xmlns:a16="http://schemas.microsoft.com/office/drawing/2014/main" id="{FBF89761-7127-4BF4-811F-DE76954563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51784" y="1462242"/>
            <a:ext cx="1687931" cy="88989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FBC6DFB-2287-457B-8939-24FBD80B38BC}"/>
              </a:ext>
            </a:extLst>
          </p:cNvPr>
          <p:cNvGraphicFramePr>
            <a:graphicFrameLocks noGrp="1"/>
          </p:cNvGraphicFramePr>
          <p:nvPr/>
        </p:nvGraphicFramePr>
        <p:xfrm>
          <a:off x="4533423" y="2731921"/>
          <a:ext cx="4201405" cy="2814396"/>
        </p:xfrm>
        <a:graphic>
          <a:graphicData uri="http://schemas.openxmlformats.org/drawingml/2006/table">
            <a:tbl>
              <a:tblPr firstRow="1"/>
              <a:tblGrid>
                <a:gridCol w="3175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63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54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607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212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2637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G2 (AMD) 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1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1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1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US" sz="600" b="1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1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0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6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600" b="0"/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600" b="0"/>
                    </a:p>
                  </a:txBody>
                  <a:tcPr marL="80661" marR="80661" marT="40330" marB="4033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600" b="0"/>
                    </a:p>
                  </a:txBody>
                  <a:tcPr marL="80661" marR="80661" marT="40330" marB="403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600" b="0"/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7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19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1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7BB7507-D6A2-4E0C-B688-468BB4D58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591149"/>
              </p:ext>
            </p:extLst>
          </p:nvPr>
        </p:nvGraphicFramePr>
        <p:xfrm>
          <a:off x="162789" y="2731921"/>
          <a:ext cx="4236475" cy="2814395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3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32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  <a:gridCol w="991326">
                  <a:extLst>
                    <a:ext uri="{9D8B030D-6E8A-4147-A177-3AD203B41FA5}">
                      <a16:colId xmlns:a16="http://schemas.microsoft.com/office/drawing/2014/main" val="3564580595"/>
                    </a:ext>
                  </a:extLst>
                </a:gridCol>
              </a:tblGrid>
              <a:tr h="243709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G2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$1689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$1969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$2199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$2229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20XK000KUS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20XK000LUS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20XK001JUS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20XK001KUS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08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20XK000KCA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20XK000LCA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20XK001JCA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20XK001CA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2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R5 PRO 5650u 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R5 PRO 5650u 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R7 PRO 5850u 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R7 PRO 5850u 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213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426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Anti-glare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Anti-glare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Anti-glare 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Anti-glare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646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2132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92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16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Premier Support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Premier Support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29A8749-7469-4A42-AE62-388C54C756DF}"/>
              </a:ext>
            </a:extLst>
          </p:cNvPr>
          <p:cNvGraphicFramePr>
            <a:graphicFrameLocks noGrp="1"/>
          </p:cNvGraphicFramePr>
          <p:nvPr/>
        </p:nvGraphicFramePr>
        <p:xfrm>
          <a:off x="8791516" y="2731921"/>
          <a:ext cx="3245150" cy="2814431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1763612260"/>
                    </a:ext>
                  </a:extLst>
                </a:gridCol>
                <a:gridCol w="960385">
                  <a:extLst>
                    <a:ext uri="{9D8B030D-6E8A-4147-A177-3AD203B41FA5}">
                      <a16:colId xmlns:a16="http://schemas.microsoft.com/office/drawing/2014/main" val="1511192793"/>
                    </a:ext>
                  </a:extLst>
                </a:gridCol>
                <a:gridCol w="991326">
                  <a:extLst>
                    <a:ext uri="{9D8B030D-6E8A-4147-A177-3AD203B41FA5}">
                      <a16:colId xmlns:a16="http://schemas.microsoft.com/office/drawing/2014/main" val="1645379058"/>
                    </a:ext>
                  </a:extLst>
                </a:gridCol>
                <a:gridCol w="991326">
                  <a:extLst>
                    <a:ext uri="{9D8B030D-6E8A-4147-A177-3AD203B41FA5}">
                      <a16:colId xmlns:a16="http://schemas.microsoft.com/office/drawing/2014/main" val="2162309955"/>
                    </a:ext>
                  </a:extLst>
                </a:gridCol>
              </a:tblGrid>
              <a:tr h="243709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G2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958849"/>
                  </a:ext>
                </a:extLst>
              </a:tr>
              <a:tr h="137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20834"/>
                  </a:ext>
                </a:extLst>
              </a:tr>
              <a:tr h="15908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1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1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53964"/>
                  </a:ext>
                </a:extLst>
              </a:tr>
              <a:tr h="1852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331428"/>
                  </a:ext>
                </a:extLst>
              </a:tr>
              <a:tr h="185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82917"/>
                  </a:ext>
                </a:extLst>
              </a:tr>
              <a:tr h="213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614811"/>
                  </a:ext>
                </a:extLst>
              </a:tr>
              <a:tr h="426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377837"/>
                  </a:ext>
                </a:extLst>
              </a:tr>
              <a:tr h="646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600" b="0"/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600" b="0"/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600" b="0"/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157348"/>
                  </a:ext>
                </a:extLst>
              </a:tr>
              <a:tr h="2132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003742"/>
                  </a:ext>
                </a:extLst>
              </a:tr>
              <a:tr h="26192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854280"/>
                  </a:ext>
                </a:extLst>
              </a:tr>
              <a:tr h="14216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27281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8C0920C-4875-4BFB-B304-60334A3136B7}"/>
              </a:ext>
            </a:extLst>
          </p:cNvPr>
          <p:cNvSpPr txBox="1"/>
          <p:nvPr/>
        </p:nvSpPr>
        <p:spPr>
          <a:xfrm>
            <a:off x="5965294" y="3653667"/>
            <a:ext cx="2538626" cy="46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>
                <a:solidFill>
                  <a:srgbClr val="FF0000"/>
                </a:solidFill>
              </a:rPr>
              <a:t>To Be Updated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B047C-42E2-4F48-9720-325409F3BA47}"/>
              </a:ext>
            </a:extLst>
          </p:cNvPr>
          <p:cNvSpPr txBox="1"/>
          <p:nvPr/>
        </p:nvSpPr>
        <p:spPr>
          <a:xfrm>
            <a:off x="9355501" y="3653666"/>
            <a:ext cx="2538626" cy="46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>
                <a:solidFill>
                  <a:srgbClr val="FF0000"/>
                </a:solidFill>
              </a:rPr>
              <a:t>To Be Updated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C6BBD6-796F-4EC7-BCA7-A6F06427B6EE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B0CB44-3584-47A8-8649-6F616F9FA1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09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0878235-3BEE-4563-B2BD-ACAF8DE8F9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54" y="1984915"/>
            <a:ext cx="541948" cy="5419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4A3BB0-78B0-4889-9D60-A5F856994598}"/>
              </a:ext>
            </a:extLst>
          </p:cNvPr>
          <p:cNvSpPr txBox="1"/>
          <p:nvPr/>
        </p:nvSpPr>
        <p:spPr>
          <a:xfrm>
            <a:off x="2324026" y="3054784"/>
            <a:ext cx="877650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L13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07D0FF-EDE4-4003-9057-BCEFA8690C5B}"/>
              </a:ext>
            </a:extLst>
          </p:cNvPr>
          <p:cNvSpPr txBox="1"/>
          <p:nvPr/>
        </p:nvSpPr>
        <p:spPr>
          <a:xfrm>
            <a:off x="6482118" y="305792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L14 (Intel / AMD)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56F7A-D2D6-4FEB-A071-0C87B18929CD}"/>
              </a:ext>
            </a:extLst>
          </p:cNvPr>
          <p:cNvSpPr txBox="1"/>
          <p:nvPr/>
        </p:nvSpPr>
        <p:spPr>
          <a:xfrm>
            <a:off x="8641279" y="3057926"/>
            <a:ext cx="1358513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L15 (Intel / AMD)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D8697-C3EE-4E05-AEB7-702F4FB81FE6}"/>
              </a:ext>
            </a:extLst>
          </p:cNvPr>
          <p:cNvSpPr txBox="1"/>
          <p:nvPr/>
        </p:nvSpPr>
        <p:spPr>
          <a:xfrm>
            <a:off x="4322954" y="305792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L13 Yoga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03F633-517B-438B-9585-AC30C8710B8A}"/>
              </a:ext>
            </a:extLst>
          </p:cNvPr>
          <p:cNvSpPr txBox="1"/>
          <p:nvPr/>
        </p:nvSpPr>
        <p:spPr>
          <a:xfrm>
            <a:off x="3363321" y="5011864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E14 (Intel / AMD)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2CB2EE-F5B8-4634-A434-AF027C930242}"/>
              </a:ext>
            </a:extLst>
          </p:cNvPr>
          <p:cNvSpPr txBox="1"/>
          <p:nvPr/>
        </p:nvSpPr>
        <p:spPr>
          <a:xfrm>
            <a:off x="7117738" y="5011864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E15 (Intel/AMD)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6508D-AD2C-4A7E-98F9-F32DC0C69A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483" y="2084412"/>
            <a:ext cx="1220261" cy="928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7F2370-DF26-42A8-A95C-46E7803468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006" y="1906989"/>
            <a:ext cx="1358513" cy="1147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82A68B-DB3B-4712-A5C0-23E57CB028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166" y="1962288"/>
            <a:ext cx="1889181" cy="1173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00F3DA-D175-41F0-A522-703C73F544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346" y="1946963"/>
            <a:ext cx="1443099" cy="11078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A6E770-4859-4277-9947-BC5B0864AF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362" y="3808108"/>
            <a:ext cx="1912152" cy="11962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4512CB-AA14-403A-B9BD-550D9D85583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588" y="3677461"/>
            <a:ext cx="1556570" cy="1253860"/>
          </a:xfrm>
          <a:prstGeom prst="rect">
            <a:avLst/>
          </a:prstGeom>
        </p:spPr>
      </p:pic>
      <p:sp>
        <p:nvSpPr>
          <p:cNvPr id="17" name="Explosion: 14 Points 16">
            <a:extLst>
              <a:ext uri="{FF2B5EF4-FFF2-40B4-BE49-F238E27FC236}">
                <a16:creationId xmlns:a16="http://schemas.microsoft.com/office/drawing/2014/main" id="{A3832AB2-89A6-4AFF-BD58-AD0931D2BAB9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944E9-89E2-4BD8-83D8-5D7C402BE58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THINKPAD TOPSELLER NOTEBOOKS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41A124-1C3D-4650-999E-F2D3FCD46E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39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THINKPAD TOPSELLER NOTEBOOKS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794F45F5-3DDD-4E9D-95A8-885E9FD71319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9A941B2-6FD7-4F43-BD89-2BA1D4539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428235"/>
              </p:ext>
            </p:extLst>
          </p:nvPr>
        </p:nvGraphicFramePr>
        <p:xfrm>
          <a:off x="3201925" y="2246066"/>
          <a:ext cx="2498466" cy="2498086"/>
        </p:xfrm>
        <a:graphic>
          <a:graphicData uri="http://schemas.openxmlformats.org/drawingml/2006/table">
            <a:tbl>
              <a:tblPr firstRow="1"/>
              <a:tblGrid>
                <a:gridCol w="223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71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3690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  <a:gridCol w="753690">
                  <a:extLst>
                    <a:ext uri="{9D8B030D-6E8A-4147-A177-3AD203B41FA5}">
                      <a16:colId xmlns:a16="http://schemas.microsoft.com/office/drawing/2014/main" val="953626946"/>
                    </a:ext>
                  </a:extLst>
                </a:gridCol>
              </a:tblGrid>
              <a:tr h="19815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L13 Yoga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$195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20R5002JUS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20R5000PUS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20R5002KUS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1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0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1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9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3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World Facing Camera, Backlit KBD, FPR, 2x2 AC WLAN, BT, Pen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World Facing Camera, Backlit KBD, FPR, 2x2 AC WLAN, BT, Pen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World Facing Camera, Backlit KBD, FPR, 2x2 AX WLAN, BT, Pen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6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46Whr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04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9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D2BFF7B-5A7D-459E-916D-CCEC7BBFE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11705"/>
              </p:ext>
            </p:extLst>
          </p:nvPr>
        </p:nvGraphicFramePr>
        <p:xfrm>
          <a:off x="5700391" y="2246799"/>
          <a:ext cx="2473839" cy="2512527"/>
        </p:xfrm>
        <a:graphic>
          <a:graphicData uri="http://schemas.openxmlformats.org/drawingml/2006/table">
            <a:tbl>
              <a:tblPr firstRow="1"/>
              <a:tblGrid>
                <a:gridCol w="218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8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7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847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L14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20U10028US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20U10026US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20U1002AUS</a:t>
                      </a:r>
                    </a:p>
                  </a:txBody>
                  <a:tcPr marL="6934" marR="6934" marT="693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20U10028CA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20U10026CA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20U1002ACA</a:t>
                      </a:r>
                    </a:p>
                  </a:txBody>
                  <a:tcPr marL="6934" marR="6934" marT="693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1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1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7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39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Camera, FPR, 2x2 AX WLAN, BT, AL top cover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1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435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1C98954-42B1-4D98-81A2-C02733794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043990"/>
              </p:ext>
            </p:extLst>
          </p:nvPr>
        </p:nvGraphicFramePr>
        <p:xfrm>
          <a:off x="8174230" y="2247534"/>
          <a:ext cx="1066016" cy="2513362"/>
        </p:xfrm>
        <a:graphic>
          <a:graphicData uri="http://schemas.openxmlformats.org/drawingml/2006/table">
            <a:tbl>
              <a:tblPr firstRow="1"/>
              <a:tblGrid>
                <a:gridCol w="2069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9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9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L15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3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20U30022US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20U30022CA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0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3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0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8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1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0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4968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5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20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THINKPAD TOPSELLER NOTEBOOKS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794F45F5-3DDD-4E9D-95A8-885E9FD71319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95B4DD5-5737-4FAB-9904-8D3E1AA82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638752"/>
              </p:ext>
            </p:extLst>
          </p:nvPr>
        </p:nvGraphicFramePr>
        <p:xfrm>
          <a:off x="1800328" y="2439012"/>
          <a:ext cx="5396969" cy="2742102"/>
        </p:xfrm>
        <a:graphic>
          <a:graphicData uri="http://schemas.openxmlformats.org/drawingml/2006/table">
            <a:tbl>
              <a:tblPr firstRow="1"/>
              <a:tblGrid>
                <a:gridCol w="294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3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03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77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711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90102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</a:tblGrid>
              <a:tr h="20432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Gen 1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$70</a:t>
                      </a:r>
                      <a:endParaRPr kumimoji="0" 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$70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$35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20RA004XUS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20RA004YUS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20RA0050US</a:t>
                      </a:r>
                    </a:p>
                  </a:txBody>
                  <a:tcPr marL="6934" marR="6934" marT="693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20RA0051US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20RA0053US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4" marR="6934" marT="693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0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i3-10110u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6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0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HDD 5400rpm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500GB/7200rpm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2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AC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AC WLAN, BT, Aluminum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AC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4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60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71F1487-622C-4E6E-BCE1-9FBF967B9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515161"/>
              </p:ext>
            </p:extLst>
          </p:nvPr>
        </p:nvGraphicFramePr>
        <p:xfrm>
          <a:off x="7197297" y="2439012"/>
          <a:ext cx="3177311" cy="2711332"/>
        </p:xfrm>
        <a:graphic>
          <a:graphicData uri="http://schemas.openxmlformats.org/drawingml/2006/table">
            <a:tbl>
              <a:tblPr firstRow="1"/>
              <a:tblGrid>
                <a:gridCol w="280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0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71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99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557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Gen1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20RD002TUS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20RD005HUS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20RD002RUS</a:t>
                      </a:r>
                    </a:p>
                  </a:txBody>
                  <a:tcPr marL="6934" marR="6934" marT="693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4" marR="6934" marT="693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2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i3-10110u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7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2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500GB/7200rpm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9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20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AC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 w/Shutter, FPR, 2x2 AC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 w/Shutter, FPR,  2x2 AC WLAN, BT, Aluminum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9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05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7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01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THINKPAD TOPSELLER NOTEBOOKS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794F45F5-3DDD-4E9D-95A8-885E9FD71319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803FA5F-EADB-480D-9108-B4445D144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206973"/>
              </p:ext>
            </p:extLst>
          </p:nvPr>
        </p:nvGraphicFramePr>
        <p:xfrm>
          <a:off x="4623721" y="3035416"/>
          <a:ext cx="1470691" cy="2581098"/>
        </p:xfrm>
        <a:graphic>
          <a:graphicData uri="http://schemas.openxmlformats.org/drawingml/2006/table">
            <a:tbl>
              <a:tblPr firstRow="1"/>
              <a:tblGrid>
                <a:gridCol w="329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6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867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 Gen 2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 charset="0"/>
                        </a:rPr>
                        <a:t>20T6002QCA</a:t>
                      </a: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2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R7-4700u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0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2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7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0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 </a:t>
                      </a:r>
                      <a:r>
                        <a:rPr lang="en-US" sz="600" b="0"/>
                        <a:t>w/Shutter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63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12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3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BC33FA4-E354-458D-A852-B2B90C17B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015747"/>
              </p:ext>
            </p:extLst>
          </p:nvPr>
        </p:nvGraphicFramePr>
        <p:xfrm>
          <a:off x="6094412" y="3035416"/>
          <a:ext cx="1487565" cy="2581100"/>
        </p:xfrm>
        <a:graphic>
          <a:graphicData uri="http://schemas.openxmlformats.org/drawingml/2006/table">
            <a:tbl>
              <a:tblPr firstRow="1"/>
              <a:tblGrid>
                <a:gridCol w="3501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395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</a:tblGrid>
              <a:tr h="18932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Gen 2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 charset="0"/>
                        </a:rPr>
                        <a:t>20T8S0P800</a:t>
                      </a: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1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US" sz="8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R5-4500u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6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 GB (8GB DDR + 8GB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2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80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 w/Shutter, FPR,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5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66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434B3059-15F1-453C-9D0D-EA0F33A0F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2" y="1199984"/>
            <a:ext cx="1971780" cy="15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4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32CD86-0FDE-4E3F-9A40-CA9728A5B0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85662" y="337849"/>
            <a:ext cx="1010056" cy="3366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92C9A7-AF6D-41A7-B97B-6822D6B754AB}"/>
              </a:ext>
            </a:extLst>
          </p:cNvPr>
          <p:cNvSpPr txBox="1"/>
          <p:nvPr/>
        </p:nvSpPr>
        <p:spPr>
          <a:xfrm>
            <a:off x="2599859" y="238380"/>
            <a:ext cx="6266719" cy="495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LENOVO TOPSELLERS - EDUCATION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878235-3BEE-4563-B2BD-ACAF8DE8F9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397" y="209779"/>
            <a:ext cx="541948" cy="541948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5488A65B-F7FE-4176-A530-DEDBEAE24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95" y="1627186"/>
            <a:ext cx="2436979" cy="13715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C29C3D-2BE5-4D8E-B3CA-810783066232}"/>
              </a:ext>
            </a:extLst>
          </p:cNvPr>
          <p:cNvSpPr txBox="1"/>
          <p:nvPr/>
        </p:nvSpPr>
        <p:spPr>
          <a:xfrm>
            <a:off x="2053010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100e Chromebook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44BA5F-7881-4C5B-948A-DC289F6E125B}"/>
              </a:ext>
            </a:extLst>
          </p:cNvPr>
          <p:cNvSpPr txBox="1"/>
          <p:nvPr/>
        </p:nvSpPr>
        <p:spPr>
          <a:xfrm>
            <a:off x="3812543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300e Chromebook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00C407-351E-46C3-A00E-C679B84DC8CF}"/>
              </a:ext>
            </a:extLst>
          </p:cNvPr>
          <p:cNvSpPr txBox="1"/>
          <p:nvPr/>
        </p:nvSpPr>
        <p:spPr>
          <a:xfrm>
            <a:off x="5635431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500e Chromebook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ADF7CA-4579-401C-84B8-7FF033657742}"/>
              </a:ext>
            </a:extLst>
          </p:cNvPr>
          <p:cNvSpPr txBox="1"/>
          <p:nvPr/>
        </p:nvSpPr>
        <p:spPr>
          <a:xfrm>
            <a:off x="7361425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14e Chromebook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AED774-BA27-4925-9C33-5933581E3737}"/>
              </a:ext>
            </a:extLst>
          </p:cNvPr>
          <p:cNvSpPr txBox="1"/>
          <p:nvPr/>
        </p:nvSpPr>
        <p:spPr>
          <a:xfrm>
            <a:off x="8960649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10e Chrome Tablet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C5B6FDB2-A607-4AB8-A733-39CE7846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202" y="1945698"/>
            <a:ext cx="1564936" cy="8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F03B1483-3C50-4A15-9CA5-8A520FA3AD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54" y="1704096"/>
            <a:ext cx="2215076" cy="1246645"/>
          </a:xfrm>
          <a:prstGeom prst="rect">
            <a:avLst/>
          </a:prstGeom>
        </p:spPr>
      </p:pic>
      <p:pic>
        <p:nvPicPr>
          <p:cNvPr id="41" name="Picture 4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EF18240-1BB9-4ADC-9F31-6F3476B902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20" y="1812630"/>
            <a:ext cx="2035671" cy="1145675"/>
          </a:xfrm>
          <a:prstGeom prst="rect">
            <a:avLst/>
          </a:prstGeom>
        </p:spPr>
      </p:pic>
      <p:pic>
        <p:nvPicPr>
          <p:cNvPr id="42" name="Picture 41" descr="A close up of a computer&#10;&#10;Description automatically generated">
            <a:extLst>
              <a:ext uri="{FF2B5EF4-FFF2-40B4-BE49-F238E27FC236}">
                <a16:creationId xmlns:a16="http://schemas.microsoft.com/office/drawing/2014/main" id="{20B60BBD-A202-4515-8586-87F606E313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44" y="1779809"/>
            <a:ext cx="2151538" cy="121131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700575-6468-4525-B409-0F932991365F}"/>
              </a:ext>
            </a:extLst>
          </p:cNvPr>
          <p:cNvSpPr txBox="1"/>
          <p:nvPr/>
        </p:nvSpPr>
        <p:spPr>
          <a:xfrm>
            <a:off x="2053009" y="483355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100e Windows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CA2425-DAA2-4960-A434-AB6FCF08199B}"/>
              </a:ext>
            </a:extLst>
          </p:cNvPr>
          <p:cNvSpPr txBox="1"/>
          <p:nvPr/>
        </p:nvSpPr>
        <p:spPr>
          <a:xfrm>
            <a:off x="3831995" y="4819975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300e Windows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826ABB-B0E8-4195-B5EB-57F07DE455F8}"/>
              </a:ext>
            </a:extLst>
          </p:cNvPr>
          <p:cNvSpPr txBox="1"/>
          <p:nvPr/>
        </p:nvSpPr>
        <p:spPr>
          <a:xfrm>
            <a:off x="5350301" y="48193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14w Windows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718669-2453-42AA-8355-483FA087CD3D}"/>
              </a:ext>
            </a:extLst>
          </p:cNvPr>
          <p:cNvSpPr txBox="1"/>
          <p:nvPr/>
        </p:nvSpPr>
        <p:spPr>
          <a:xfrm>
            <a:off x="6868599" y="48193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ThinkPad 11e G5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A28E96-9DDF-4273-B3A9-21EE04F3E1AC}"/>
              </a:ext>
            </a:extLst>
          </p:cNvPr>
          <p:cNvSpPr txBox="1"/>
          <p:nvPr/>
        </p:nvSpPr>
        <p:spPr>
          <a:xfrm>
            <a:off x="8513330" y="4819975"/>
            <a:ext cx="187671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ThinkPad 11e Yoga G6</a:t>
            </a:r>
          </a:p>
        </p:txBody>
      </p:sp>
      <p:pic>
        <p:nvPicPr>
          <p:cNvPr id="48" name="Picture 47" descr="A close up of a computer&#10;&#10;Description automatically generated">
            <a:extLst>
              <a:ext uri="{FF2B5EF4-FFF2-40B4-BE49-F238E27FC236}">
                <a16:creationId xmlns:a16="http://schemas.microsoft.com/office/drawing/2014/main" id="{AAA67FD1-581C-462D-98B2-C1A63C2999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29" y="3835545"/>
            <a:ext cx="1828811" cy="1029621"/>
          </a:xfrm>
          <a:prstGeom prst="rect">
            <a:avLst/>
          </a:prstGeom>
        </p:spPr>
      </p:pic>
      <p:pic>
        <p:nvPicPr>
          <p:cNvPr id="49" name="Picture 48" descr="A close up of a computer&#10;&#10;Description automatically generated">
            <a:extLst>
              <a:ext uri="{FF2B5EF4-FFF2-40B4-BE49-F238E27FC236}">
                <a16:creationId xmlns:a16="http://schemas.microsoft.com/office/drawing/2014/main" id="{91E72C43-A717-4924-9C4B-39847C5783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64" y="3711695"/>
            <a:ext cx="2035671" cy="1146083"/>
          </a:xfrm>
          <a:prstGeom prst="rect">
            <a:avLst/>
          </a:prstGeom>
        </p:spPr>
      </p:pic>
      <p:pic>
        <p:nvPicPr>
          <p:cNvPr id="50" name="Picture 49" descr="A close up of a computer&#10;&#10;Description automatically generated">
            <a:extLst>
              <a:ext uri="{FF2B5EF4-FFF2-40B4-BE49-F238E27FC236}">
                <a16:creationId xmlns:a16="http://schemas.microsoft.com/office/drawing/2014/main" id="{BC00A93B-4160-41AA-A34D-53550618AF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76" y="3792300"/>
            <a:ext cx="1810826" cy="1019495"/>
          </a:xfrm>
          <a:prstGeom prst="rect">
            <a:avLst/>
          </a:prstGeom>
        </p:spPr>
      </p:pic>
      <p:pic>
        <p:nvPicPr>
          <p:cNvPr id="51" name="Picture 50" descr="A flat screen television&#10;&#10;Description automatically generated">
            <a:extLst>
              <a:ext uri="{FF2B5EF4-FFF2-40B4-BE49-F238E27FC236}">
                <a16:creationId xmlns:a16="http://schemas.microsoft.com/office/drawing/2014/main" id="{123877C3-A304-4541-98AC-A9E358E451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390" y="3883562"/>
            <a:ext cx="1591015" cy="8957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75B5A8E-6394-4417-8552-A04427E65F6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4730" y="3792300"/>
            <a:ext cx="1233741" cy="9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0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THINKPAD TOPSELLER NOTEBOOKS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4C0C0B-6E91-43FC-A0D4-075863B8E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361757"/>
              </p:ext>
            </p:extLst>
          </p:nvPr>
        </p:nvGraphicFramePr>
        <p:xfrm>
          <a:off x="1667405" y="1369335"/>
          <a:ext cx="7970014" cy="2253270"/>
        </p:xfrm>
        <a:graphic>
          <a:graphicData uri="http://schemas.openxmlformats.org/drawingml/2006/table">
            <a:tbl>
              <a:tblPr firstRow="1"/>
              <a:tblGrid>
                <a:gridCol w="3670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97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79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575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366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35484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  <a:gridCol w="1235484">
                  <a:extLst>
                    <a:ext uri="{9D8B030D-6E8A-4147-A177-3AD203B41FA5}">
                      <a16:colId xmlns:a16="http://schemas.microsoft.com/office/drawing/2014/main" val="953626946"/>
                    </a:ext>
                  </a:extLst>
                </a:gridCol>
              </a:tblGrid>
              <a:tr h="15265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G2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20TA004NUS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20TA004QUS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20TA002CUS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20TA0025US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20TA002FUS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20TA004MUS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20TA004NUS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20TA004QUS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20TA002CUS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20TA0025US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20TA002FUS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20TA004MUS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69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i3-1115G4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8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0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Anti-glare, Multi-touch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7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 baseline="0" err="1"/>
                        <a:t>Bklt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 baseline="0" err="1"/>
                        <a:t>Kyb</a:t>
                      </a:r>
                      <a:r>
                        <a:rPr lang="en-US" sz="600" b="0" baseline="0"/>
                        <a:t>,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 baseline="0" err="1"/>
                        <a:t>Bklt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 baseline="0" err="1"/>
                        <a:t>Kyb</a:t>
                      </a:r>
                      <a:r>
                        <a:rPr lang="en-US" sz="600" b="0" baseline="0"/>
                        <a:t>,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 baseline="0" err="1"/>
                        <a:t>Bklt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 baseline="0" err="1"/>
                        <a:t>Kyb</a:t>
                      </a:r>
                      <a:r>
                        <a:rPr lang="en-US" sz="600" b="0" baseline="0"/>
                        <a:t>,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 baseline="0" err="1"/>
                        <a:t>Bklt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 baseline="0" err="1"/>
                        <a:t>Kyb</a:t>
                      </a:r>
                      <a:r>
                        <a:rPr lang="en-US" sz="600" b="0" baseline="0"/>
                        <a:t>,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387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858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4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1CF79B-79D0-4AD9-B939-39E96556B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934066"/>
              </p:ext>
            </p:extLst>
          </p:nvPr>
        </p:nvGraphicFramePr>
        <p:xfrm>
          <a:off x="1667405" y="3592125"/>
          <a:ext cx="7970013" cy="2648019"/>
        </p:xfrm>
        <a:graphic>
          <a:graphicData uri="http://schemas.openxmlformats.org/drawingml/2006/table">
            <a:tbl>
              <a:tblPr firstRow="1"/>
              <a:tblGrid>
                <a:gridCol w="3716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2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03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887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572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69669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  <a:gridCol w="1069669">
                  <a:extLst>
                    <a:ext uri="{9D8B030D-6E8A-4147-A177-3AD203B41FA5}">
                      <a16:colId xmlns:a16="http://schemas.microsoft.com/office/drawing/2014/main" val="953626946"/>
                    </a:ext>
                  </a:extLst>
                </a:gridCol>
                <a:gridCol w="1069669">
                  <a:extLst>
                    <a:ext uri="{9D8B030D-6E8A-4147-A177-3AD203B41FA5}">
                      <a16:colId xmlns:a16="http://schemas.microsoft.com/office/drawing/2014/main" val="75737741"/>
                    </a:ext>
                  </a:extLst>
                </a:gridCol>
              </a:tblGrid>
              <a:tr h="12832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G2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$30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$120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$90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$30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8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20TD003JUS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20TD003KUS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20TDS00B00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20TD001NUS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20TD0018US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20TDS06700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20TD00B7US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20TD003JUS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20TD003KUS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20TDS00B00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20TD001NUS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20TD0018US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20TDS06700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20TD00B7US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2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i3-1115G4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7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2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9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Anti-glare, Multi-touch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TN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20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 w/Shutter, 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 baseline="0" err="1"/>
                        <a:t>Bklt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 baseline="0" err="1"/>
                        <a:t>Kyb</a:t>
                      </a:r>
                      <a:r>
                        <a:rPr lang="en-US" sz="600" b="0" baseline="0"/>
                        <a:t>,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 baseline="0" err="1"/>
                        <a:t>Bklt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 baseline="0" err="1"/>
                        <a:t>Kyb</a:t>
                      </a:r>
                      <a:r>
                        <a:rPr lang="en-US" sz="600" b="0" baseline="0"/>
                        <a:t>,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 baseline="0" err="1"/>
                        <a:t>Bklt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 baseline="0" err="1"/>
                        <a:t>Kyb</a:t>
                      </a:r>
                      <a:r>
                        <a:rPr lang="en-US" sz="600" b="0" baseline="0"/>
                        <a:t>,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 baseline="0" err="1"/>
                        <a:t>Bklt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 baseline="0" err="1"/>
                        <a:t>Kyb</a:t>
                      </a:r>
                      <a:r>
                        <a:rPr lang="en-US" sz="600" b="0" baseline="0"/>
                        <a:t>, </a:t>
                      </a:r>
                      <a:r>
                        <a:rPr lang="en-US" sz="600" b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 w/Shutter, FPR, 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9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05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7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3703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THINKPAD TOPSELLER NOTEBOOKS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DD8A5B-407F-49C6-A7DE-D7DF1221D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10263"/>
              </p:ext>
            </p:extLst>
          </p:nvPr>
        </p:nvGraphicFramePr>
        <p:xfrm>
          <a:off x="1198879" y="2971890"/>
          <a:ext cx="4895533" cy="2830280"/>
        </p:xfrm>
        <a:graphic>
          <a:graphicData uri="http://schemas.openxmlformats.org/drawingml/2006/table">
            <a:tbl>
              <a:tblPr firstRow="1"/>
              <a:tblGrid>
                <a:gridCol w="329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6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16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16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416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2912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G3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$1079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20Y70068US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20Y7006BUS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20Y7006CUS</a:t>
                      </a:r>
                    </a:p>
                  </a:txBody>
                  <a:tcPr marL="5603" marR="5603" marT="560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20Y70069US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20Y70068CA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20Y7006BCA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20Y7006CCA</a:t>
                      </a:r>
                    </a:p>
                  </a:txBody>
                  <a:tcPr marL="5603" marR="5603" marT="560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20Y70069CA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49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R7-5700U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5500U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R7-5700U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8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 GB (8GB DDR + 8GB DIMM)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 GB (8GB DDR + 8GB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49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3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7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2x2 AC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2x2 AC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2x2 AC WLAN, BT, Aluminum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w/Shutter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, 2x2 AC WLAN, BT,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Aluminum</a:t>
                      </a:r>
                      <a:endParaRPr lang="en-US" sz="6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31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0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16A86CC-8813-4502-823F-7A573114F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60182"/>
              </p:ext>
            </p:extLst>
          </p:nvPr>
        </p:nvGraphicFramePr>
        <p:xfrm>
          <a:off x="6094412" y="2971890"/>
          <a:ext cx="5080062" cy="2739369"/>
        </p:xfrm>
        <a:graphic>
          <a:graphicData uri="http://schemas.openxmlformats.org/drawingml/2006/table">
            <a:tbl>
              <a:tblPr firstRow="1"/>
              <a:tblGrid>
                <a:gridCol w="294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7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70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70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570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57081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</a:tblGrid>
              <a:tr h="188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G3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$1269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4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20YG003EUS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20YG003DUS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20YG0031US</a:t>
                      </a:r>
                    </a:p>
                  </a:txBody>
                  <a:tcPr marL="6934" marR="6934" marT="693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20YGS02Q00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20YGS02R00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20YG003ECA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20YG003DCA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934" marR="6934" marT="693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9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R7-5700U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R7-5700U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R7-5700U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8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 GB (8GB DDR + 8GB DIMM)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9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NVMe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3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6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 w/Shutter,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 w/Shutter, 2x2 AX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 w/Shutter, 2x2 AX WLAN, BT, Aluminum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 w/Shutter,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AC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Camera w/Shutter, 2x2 AC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64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92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8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4B59972-A0D7-45D5-B62B-6F5723052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2" y="1199984"/>
            <a:ext cx="1971780" cy="15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54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B7944E9-89E2-4BD8-83D8-5D7C402BE58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THINKPAD TOPSELLER NOTEBOOKS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41A124-1C3D-4650-999E-F2D3FCD46E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ED11FC-5335-4B82-B3EA-C03D5FA64B2F}"/>
              </a:ext>
            </a:extLst>
          </p:cNvPr>
          <p:cNvSpPr txBox="1"/>
          <p:nvPr/>
        </p:nvSpPr>
        <p:spPr>
          <a:xfrm>
            <a:off x="3218908" y="3122791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Lenovo V14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35B7DE-AB2D-42B0-BE80-425AB211E86D}"/>
              </a:ext>
            </a:extLst>
          </p:cNvPr>
          <p:cNvSpPr txBox="1"/>
          <p:nvPr/>
        </p:nvSpPr>
        <p:spPr>
          <a:xfrm>
            <a:off x="6924197" y="3122791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Lenovo V15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37BE95-2560-4F1F-9B70-5864FA5D5BEB}"/>
              </a:ext>
            </a:extLst>
          </p:cNvPr>
          <p:cNvSpPr txBox="1"/>
          <p:nvPr/>
        </p:nvSpPr>
        <p:spPr>
          <a:xfrm>
            <a:off x="2415480" y="5501615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ThinkBook Plus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CCCB5D-6461-406C-A941-EF80F70CF277}"/>
              </a:ext>
            </a:extLst>
          </p:cNvPr>
          <p:cNvSpPr txBox="1"/>
          <p:nvPr/>
        </p:nvSpPr>
        <p:spPr>
          <a:xfrm>
            <a:off x="4374357" y="5501615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ThinkBook 13s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7A9F04-E64C-46DE-87F0-E29464C37F88}"/>
              </a:ext>
            </a:extLst>
          </p:cNvPr>
          <p:cNvSpPr txBox="1"/>
          <p:nvPr/>
        </p:nvSpPr>
        <p:spPr>
          <a:xfrm>
            <a:off x="6412463" y="5501615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ThinkBook 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CAC30E-575D-45FA-9D68-736EB073DE18}"/>
              </a:ext>
            </a:extLst>
          </p:cNvPr>
          <p:cNvSpPr txBox="1"/>
          <p:nvPr/>
        </p:nvSpPr>
        <p:spPr>
          <a:xfrm>
            <a:off x="8573182" y="5501615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ThinkBook 15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0697066-A023-41A9-8046-0B31528D89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9889" y="4023573"/>
            <a:ext cx="2012234" cy="15131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61C8BB-450F-4CCD-A488-05284FEE26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831" y="3797023"/>
            <a:ext cx="1789876" cy="17147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10478DC-059F-454A-B80F-BE0000F55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450" y="4023572"/>
            <a:ext cx="1847496" cy="13501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C9AFE9-8D6D-4EF6-8ADD-59EB9C3704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7934" y="3930761"/>
            <a:ext cx="2067320" cy="15357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CA2DB15-C6A6-48C6-AA9B-15E94798F6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6658579" y="1764343"/>
            <a:ext cx="1551416" cy="1396826"/>
          </a:xfrm>
          <a:prstGeom prst="rect">
            <a:avLst/>
          </a:prstGeom>
        </p:spPr>
      </p:pic>
      <p:pic>
        <p:nvPicPr>
          <p:cNvPr id="37" name="Picture 3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A0575AC9-9287-48FF-A433-BC9554F68F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7211" y="2053445"/>
            <a:ext cx="1355734" cy="10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23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NOTEBOOKS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E56B4A6B-21F8-4B23-AB07-4DB9EF672D8A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7F2D8E-1EEB-4FD9-8A8A-93C81C48B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767194"/>
              </p:ext>
            </p:extLst>
          </p:nvPr>
        </p:nvGraphicFramePr>
        <p:xfrm>
          <a:off x="3207165" y="2623807"/>
          <a:ext cx="2887247" cy="2505287"/>
        </p:xfrm>
        <a:graphic>
          <a:graphicData uri="http://schemas.openxmlformats.org/drawingml/2006/table">
            <a:tbl>
              <a:tblPr firstRow="1"/>
              <a:tblGrid>
                <a:gridCol w="2430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2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2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134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82DQ000PUS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82DQ000KUS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2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R5-4500u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R5-4500u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49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(4GB DDR + 4GB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2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HDD 5400rpm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4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86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Cell 35Whr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Cell 35Whr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58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09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1AD511E-83B3-40F2-88BF-7AF7E696D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122166"/>
              </p:ext>
            </p:extLst>
          </p:nvPr>
        </p:nvGraphicFramePr>
        <p:xfrm>
          <a:off x="6094412" y="2623806"/>
          <a:ext cx="1606413" cy="2505288"/>
        </p:xfrm>
        <a:graphic>
          <a:graphicData uri="http://schemas.openxmlformats.org/drawingml/2006/table">
            <a:tbl>
              <a:tblPr firstRow="1"/>
              <a:tblGrid>
                <a:gridCol w="280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59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1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82C7001BUS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Athlon Gold 3150u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(4GB DDR + 4GB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Cell 30Whr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284510B-3275-4572-9B53-5454EAEF0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573204"/>
              </p:ext>
            </p:extLst>
          </p:nvPr>
        </p:nvGraphicFramePr>
        <p:xfrm>
          <a:off x="7700825" y="2623806"/>
          <a:ext cx="1604585" cy="2642167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840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13s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20V9001RUS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9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24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8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9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2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2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428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NOTEBOOKS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E56B4A6B-21F8-4B23-AB07-4DB9EF672D8A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4697057-F699-495D-B031-8D521E426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59894"/>
              </p:ext>
            </p:extLst>
          </p:nvPr>
        </p:nvGraphicFramePr>
        <p:xfrm>
          <a:off x="2907981" y="2515267"/>
          <a:ext cx="2925929" cy="2539202"/>
        </p:xfrm>
        <a:graphic>
          <a:graphicData uri="http://schemas.openxmlformats.org/drawingml/2006/table">
            <a:tbl>
              <a:tblPr firstRow="1"/>
              <a:tblGrid>
                <a:gridCol w="296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4654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314654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19050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20SL0016US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20SL00HBUS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5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20SL00HBCA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2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i5-1035G1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8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5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8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78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2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697FBD0-68C3-441D-821A-07E9BEA5E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377674"/>
              </p:ext>
            </p:extLst>
          </p:nvPr>
        </p:nvGraphicFramePr>
        <p:xfrm>
          <a:off x="5833910" y="2515267"/>
          <a:ext cx="2925929" cy="2539202"/>
        </p:xfrm>
        <a:graphic>
          <a:graphicData uri="http://schemas.openxmlformats.org/drawingml/2006/table">
            <a:tbl>
              <a:tblPr firstRow="1"/>
              <a:tblGrid>
                <a:gridCol w="2966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46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4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166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20SM0012US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20SM0015US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6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i5-1035G1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0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6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8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5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Backlit Keyboard,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Backlit Keyboard,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2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88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4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981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NOTEBOOKS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96DE43-BE29-4841-82CD-DCDBF13E2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676902"/>
              </p:ext>
            </p:extLst>
          </p:nvPr>
        </p:nvGraphicFramePr>
        <p:xfrm>
          <a:off x="2238566" y="1284373"/>
          <a:ext cx="3595343" cy="2524093"/>
        </p:xfrm>
        <a:graphic>
          <a:graphicData uri="http://schemas.openxmlformats.org/drawingml/2006/table">
            <a:tbl>
              <a:tblPr firstRow="1"/>
              <a:tblGrid>
                <a:gridCol w="304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23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92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9234">
                  <a:extLst>
                    <a:ext uri="{9D8B030D-6E8A-4147-A177-3AD203B41FA5}">
                      <a16:colId xmlns:a16="http://schemas.microsoft.com/office/drawing/2014/main" val="3769221418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$769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$899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$819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82KA005MUS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82KA005LUS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82KC004SUS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82KA005MCA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82KA005LCA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82KC004SCA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i3-1115G4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Lucienne R5-5500U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(4GB DDR + 4GB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(4GB DDR + 4GB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Cell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Cell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Cell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AD254EB-CAF1-47F3-BA71-B2873B670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227888"/>
              </p:ext>
            </p:extLst>
          </p:nvPr>
        </p:nvGraphicFramePr>
        <p:xfrm>
          <a:off x="5833910" y="1326245"/>
          <a:ext cx="3117176" cy="2524092"/>
        </p:xfrm>
        <a:graphic>
          <a:graphicData uri="http://schemas.openxmlformats.org/drawingml/2006/table">
            <a:tbl>
              <a:tblPr firstRow="1"/>
              <a:tblGrid>
                <a:gridCol w="308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95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095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885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$819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82KB00C3US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82KD004KUS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5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82KB00C3CA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82KD004KCA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9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Lucienne R5-5500U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24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(4GB DDR + 4GB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9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7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7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4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Cell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Cell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70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6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C0EECD-755C-456D-9B07-5E2E1920A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66635"/>
              </p:ext>
            </p:extLst>
          </p:nvPr>
        </p:nvGraphicFramePr>
        <p:xfrm>
          <a:off x="2238566" y="3808513"/>
          <a:ext cx="3595342" cy="2511687"/>
        </p:xfrm>
        <a:graphic>
          <a:graphicData uri="http://schemas.openxmlformats.org/drawingml/2006/table">
            <a:tbl>
              <a:tblPr firstRow="1"/>
              <a:tblGrid>
                <a:gridCol w="3027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6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46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9616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14s Yoga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20WE0014US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20WE0018US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7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20WE0015CA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20WE0019CA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2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Core i7-1165G7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0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 (8GB DDR + 8GB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2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04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0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0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44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4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ACCC749-3432-495A-A9F3-3D1B6A8A9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227916"/>
              </p:ext>
            </p:extLst>
          </p:nvPr>
        </p:nvGraphicFramePr>
        <p:xfrm>
          <a:off x="5833910" y="3814106"/>
          <a:ext cx="3117175" cy="2536882"/>
        </p:xfrm>
        <a:graphic>
          <a:graphicData uri="http://schemas.openxmlformats.org/drawingml/2006/table">
            <a:tbl>
              <a:tblPr firstRow="1"/>
              <a:tblGrid>
                <a:gridCol w="308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7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120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725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13s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20V9001RUS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20V9001UUS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20V9001QCA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20V9001VCA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6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4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6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0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8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2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448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8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611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NOTEBOOKS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FB84F6-D71B-4CD4-A1D6-049E55F1A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174893"/>
              </p:ext>
            </p:extLst>
          </p:nvPr>
        </p:nvGraphicFramePr>
        <p:xfrm>
          <a:off x="1477064" y="1269580"/>
          <a:ext cx="8713692" cy="2402751"/>
        </p:xfrm>
        <a:graphic>
          <a:graphicData uri="http://schemas.openxmlformats.org/drawingml/2006/table">
            <a:tbl>
              <a:tblPr firstRow="1"/>
              <a:tblGrid>
                <a:gridCol w="315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9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96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99649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399649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  <a:gridCol w="1399649">
                  <a:extLst>
                    <a:ext uri="{9D8B030D-6E8A-4147-A177-3AD203B41FA5}">
                      <a16:colId xmlns:a16="http://schemas.microsoft.com/office/drawing/2014/main" val="830830910"/>
                    </a:ext>
                  </a:extLst>
                </a:gridCol>
                <a:gridCol w="1399649">
                  <a:extLst>
                    <a:ext uri="{9D8B030D-6E8A-4147-A177-3AD203B41FA5}">
                      <a16:colId xmlns:a16="http://schemas.microsoft.com/office/drawing/2014/main" val="3858093293"/>
                    </a:ext>
                  </a:extLst>
                </a:gridCol>
              </a:tblGrid>
              <a:tr h="29849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14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20VD0033US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20VD0032US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20VD0034US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21A2009BUS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21A2009DUS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21A2009FUS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20VD0038CA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20VD0027CA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20VD0035CA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6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Cezanne R5-5500U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Cezanne R7-5700U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Cezanne R3-4300U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8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 (8 + 8)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6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54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250n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250n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Anti-glare, 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300n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300n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300n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5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7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34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8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7734F7-70B4-4337-A0F9-F932E0EE0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913383"/>
              </p:ext>
            </p:extLst>
          </p:nvPr>
        </p:nvGraphicFramePr>
        <p:xfrm>
          <a:off x="1033247" y="3672331"/>
          <a:ext cx="6938984" cy="2693332"/>
        </p:xfrm>
        <a:graphic>
          <a:graphicData uri="http://schemas.openxmlformats.org/drawingml/2006/table">
            <a:tbl>
              <a:tblPr firstRow="1"/>
              <a:tblGrid>
                <a:gridCol w="3178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8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45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4584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114584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  <a:gridCol w="1114584">
                  <a:extLst>
                    <a:ext uri="{9D8B030D-6E8A-4147-A177-3AD203B41FA5}">
                      <a16:colId xmlns:a16="http://schemas.microsoft.com/office/drawing/2014/main" val="830830910"/>
                    </a:ext>
                  </a:extLst>
                </a:gridCol>
                <a:gridCol w="1114584">
                  <a:extLst>
                    <a:ext uri="{9D8B030D-6E8A-4147-A177-3AD203B41FA5}">
                      <a16:colId xmlns:a16="http://schemas.microsoft.com/office/drawing/2014/main" val="4158743449"/>
                    </a:ext>
                  </a:extLst>
                </a:gridCol>
              </a:tblGrid>
              <a:tr h="19166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$65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5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20VE003GUS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20VE003KUS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20VE006UUS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20VG00CVUS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20VG00CYUS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20VG00D0US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20VE003FCA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20VE003LCA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20VE006VCA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20VG00CWCA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20VG00CXCA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20VG00D1CA (AMD)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6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Renoir R5-4500U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Renoir R7-4700U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Renoir R4-4300U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0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(8+8)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(8+8)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6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8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5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2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88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4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A0CDBBB-A5BF-49F5-AE5C-F27839C8E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799549"/>
              </p:ext>
            </p:extLst>
          </p:nvPr>
        </p:nvGraphicFramePr>
        <p:xfrm>
          <a:off x="8271053" y="3672331"/>
          <a:ext cx="2540840" cy="2569852"/>
        </p:xfrm>
        <a:graphic>
          <a:graphicData uri="http://schemas.openxmlformats.org/drawingml/2006/table">
            <a:tbl>
              <a:tblPr firstRow="1"/>
              <a:tblGrid>
                <a:gridCol w="1270420">
                  <a:extLst>
                    <a:ext uri="{9D8B030D-6E8A-4147-A177-3AD203B41FA5}">
                      <a16:colId xmlns:a16="http://schemas.microsoft.com/office/drawing/2014/main" val="493108794"/>
                    </a:ext>
                  </a:extLst>
                </a:gridCol>
                <a:gridCol w="1270420">
                  <a:extLst>
                    <a:ext uri="{9D8B030D-6E8A-4147-A177-3AD203B41FA5}">
                      <a16:colId xmlns:a16="http://schemas.microsoft.com/office/drawing/2014/main" val="725225391"/>
                    </a:ext>
                  </a:extLst>
                </a:gridCol>
              </a:tblGrid>
              <a:tr h="315145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134575"/>
                  </a:ext>
                </a:extLst>
              </a:tr>
              <a:tr h="226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20V3001XUS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20V30020US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23170"/>
                  </a:ext>
                </a:extLst>
              </a:tr>
              <a:tr h="152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20V3001YCA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20V3001CA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077948"/>
                  </a:ext>
                </a:extLst>
              </a:tr>
              <a:tr h="21358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I7-10750H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17461"/>
                  </a:ext>
                </a:extLst>
              </a:tr>
              <a:tr h="18631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391771"/>
                  </a:ext>
                </a:extLst>
              </a:tr>
              <a:tr h="21358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373887"/>
                  </a:ext>
                </a:extLst>
              </a:tr>
              <a:tr h="20138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300n Anti-glare, GTX 1650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IPS 600n Anti-glare, GTX 1650Ti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837778"/>
                  </a:ext>
                </a:extLst>
              </a:tr>
              <a:tr h="4723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217377"/>
                  </a:ext>
                </a:extLst>
              </a:tr>
              <a:tr h="210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57Whr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57Whr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86979"/>
                  </a:ext>
                </a:extLst>
              </a:tr>
              <a:tr h="17373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499611"/>
                  </a:ext>
                </a:extLst>
              </a:tr>
              <a:tr h="18474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055811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32B70A3-82AA-486E-B8F7-3F954B50CCE8}"/>
              </a:ext>
            </a:extLst>
          </p:cNvPr>
          <p:cNvSpPr/>
          <p:nvPr/>
        </p:nvSpPr>
        <p:spPr>
          <a:xfrm>
            <a:off x="7914985" y="3672331"/>
            <a:ext cx="353943" cy="2549715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vert270" wrap="square">
            <a:spAutoFit/>
          </a:bodyPr>
          <a:lstStyle/>
          <a:p>
            <a:pPr lvl="0" algn="r" fontAlgn="b">
              <a:defRPr/>
            </a:pP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ThinkBook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15p</a:t>
            </a:r>
          </a:p>
        </p:txBody>
      </p:sp>
    </p:spTree>
    <p:extLst>
      <p:ext uri="{BB962C8B-B14F-4D97-AF65-F5344CB8AC3E}">
        <p14:creationId xmlns:p14="http://schemas.microsoft.com/office/powerpoint/2010/main" val="1238061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</a:t>
            </a: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&amp; Lenovo Desktops</a:t>
            </a:r>
          </a:p>
        </p:txBody>
      </p:sp>
      <p:pic>
        <p:nvPicPr>
          <p:cNvPr id="37" name="Picture 3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1A633A-BB6A-4384-9254-BD283E03A9E3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9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AFA8C8-F5AE-4D63-96CF-4CB0847882B7}"/>
              </a:ext>
            </a:extLst>
          </p:cNvPr>
          <p:cNvSpPr txBox="1">
            <a:spLocks/>
          </p:cNvSpPr>
          <p:nvPr/>
        </p:nvSpPr>
        <p:spPr bwMode="white">
          <a:xfrm>
            <a:off x="5975764" y="5291991"/>
            <a:ext cx="309772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Small Form Factor 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(M70s/M75s/M80s/M90s)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B3FE2C-37B2-4A33-8900-ABBB4240380D}"/>
              </a:ext>
            </a:extLst>
          </p:cNvPr>
          <p:cNvSpPr txBox="1">
            <a:spLocks/>
          </p:cNvSpPr>
          <p:nvPr/>
        </p:nvSpPr>
        <p:spPr bwMode="white">
          <a:xfrm>
            <a:off x="9138798" y="5283276"/>
            <a:ext cx="2226650" cy="31372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Tower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(M70t/M80t/M90t)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150E1D-3593-4798-AD23-90FEEF61702A}"/>
              </a:ext>
            </a:extLst>
          </p:cNvPr>
          <p:cNvSpPr txBox="1">
            <a:spLocks/>
          </p:cNvSpPr>
          <p:nvPr/>
        </p:nvSpPr>
        <p:spPr bwMode="white">
          <a:xfrm>
            <a:off x="3800000" y="5292314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Tiny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(M70q/M75q/M80q/M90q)</a:t>
            </a:r>
          </a:p>
        </p:txBody>
      </p:sp>
      <p:pic>
        <p:nvPicPr>
          <p:cNvPr id="26" name="Picture 2" descr="images">
            <a:extLst>
              <a:ext uri="{FF2B5EF4-FFF2-40B4-BE49-F238E27FC236}">
                <a16:creationId xmlns:a16="http://schemas.microsoft.com/office/drawing/2014/main" id="{204DEB7B-B074-4895-985B-8F94F326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1"/>
          <a:stretch/>
        </p:blipFill>
        <p:spPr bwMode="auto">
          <a:xfrm>
            <a:off x="7862813" y="1594132"/>
            <a:ext cx="4532070" cy="38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s">
            <a:extLst>
              <a:ext uri="{FF2B5EF4-FFF2-40B4-BE49-F238E27FC236}">
                <a16:creationId xmlns:a16="http://schemas.microsoft.com/office/drawing/2014/main" id="{D14B6C67-8311-4400-A746-07D19DEB3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4"/>
          <a:stretch/>
        </p:blipFill>
        <p:spPr bwMode="auto">
          <a:xfrm>
            <a:off x="5247446" y="1956274"/>
            <a:ext cx="4091287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images">
            <a:extLst>
              <a:ext uri="{FF2B5EF4-FFF2-40B4-BE49-F238E27FC236}">
                <a16:creationId xmlns:a16="http://schemas.microsoft.com/office/drawing/2014/main" id="{1F25C759-7C95-4108-B587-33A88D43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0"/>
          <a:stretch/>
        </p:blipFill>
        <p:spPr bwMode="auto">
          <a:xfrm>
            <a:off x="3513733" y="2970823"/>
            <a:ext cx="2799941" cy="23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s">
            <a:extLst>
              <a:ext uri="{FF2B5EF4-FFF2-40B4-BE49-F238E27FC236}">
                <a16:creationId xmlns:a16="http://schemas.microsoft.com/office/drawing/2014/main" id="{FBFF9377-F401-4369-9CCE-E9AE16DB1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3" b="10261"/>
          <a:stretch/>
        </p:blipFill>
        <p:spPr bwMode="auto">
          <a:xfrm>
            <a:off x="996670" y="2134921"/>
            <a:ext cx="2329837" cy="16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B124D6A-C2F5-41C4-9A8A-A833FF9771DB}"/>
              </a:ext>
            </a:extLst>
          </p:cNvPr>
          <p:cNvSpPr txBox="1">
            <a:spLocks/>
          </p:cNvSpPr>
          <p:nvPr/>
        </p:nvSpPr>
        <p:spPr bwMode="white">
          <a:xfrm>
            <a:off x="964017" y="3492787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Nano IoT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(M75n Fanless)</a:t>
            </a:r>
          </a:p>
        </p:txBody>
      </p:sp>
      <p:pic>
        <p:nvPicPr>
          <p:cNvPr id="31" name="Picture 12" descr="images">
            <a:extLst>
              <a:ext uri="{FF2B5EF4-FFF2-40B4-BE49-F238E27FC236}">
                <a16:creationId xmlns:a16="http://schemas.microsoft.com/office/drawing/2014/main" id="{B30568EC-67D6-41BC-9E20-3CF9E8AAF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17" b="21210"/>
          <a:stretch/>
        </p:blipFill>
        <p:spPr bwMode="auto">
          <a:xfrm>
            <a:off x="910343" y="3692338"/>
            <a:ext cx="254807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3D03354-611F-4755-B4A3-641354B43263}"/>
              </a:ext>
            </a:extLst>
          </p:cNvPr>
          <p:cNvSpPr txBox="1">
            <a:spLocks/>
          </p:cNvSpPr>
          <p:nvPr/>
        </p:nvSpPr>
        <p:spPr bwMode="white">
          <a:xfrm>
            <a:off x="964018" y="5017549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Nano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(M75n)</a:t>
            </a:r>
          </a:p>
        </p:txBody>
      </p:sp>
    </p:spTree>
    <p:extLst>
      <p:ext uri="{BB962C8B-B14F-4D97-AF65-F5344CB8AC3E}">
        <p14:creationId xmlns:p14="http://schemas.microsoft.com/office/powerpoint/2010/main" val="3178945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51483" y="228601"/>
            <a:ext cx="5175200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Nano Thin Clients</a:t>
            </a:r>
          </a:p>
        </p:txBody>
      </p: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9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681A884-FE00-43E0-8615-8D960DBD2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555786"/>
              </p:ext>
            </p:extLst>
          </p:nvPr>
        </p:nvGraphicFramePr>
        <p:xfrm>
          <a:off x="7220890" y="1583361"/>
          <a:ext cx="2910971" cy="254834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831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794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8076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M75n Nano IoT Fanless Thin Client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$459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11BW0002US</a:t>
                      </a:r>
                      <a:endParaRPr lang="hr-HR" sz="9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158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11BW0002CA</a:t>
                      </a:r>
                      <a:endParaRPr lang="hr-HR" sz="9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1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AMD Athlon Silver 3050e</a:t>
                      </a:r>
                    </a:p>
                  </a:txBody>
                  <a:tcPr marL="36576" marR="0" marT="0" marB="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1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4GB DDR4 2400MHz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1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128GB SSD M.2 PCIe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Intel 9560+BT5 2x2AC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DP Out / USB-C OUT+ HDMI Dongle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LeTOS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V2</a:t>
                      </a:r>
                      <a:endParaRPr lang="cs-CZ" sz="9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15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24B8153-5538-492F-92B3-AAC31ECBC6D1}"/>
              </a:ext>
            </a:extLst>
          </p:cNvPr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BA57EC-17AB-4B8B-B1C1-3ECDB580481A}"/>
              </a:ext>
            </a:extLst>
          </p:cNvPr>
          <p:cNvSpPr txBox="1"/>
          <p:nvPr/>
        </p:nvSpPr>
        <p:spPr>
          <a:xfrm>
            <a:off x="6282267" y="1278468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9064C17-5754-4245-88D1-B441EA72D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282007"/>
              </p:ext>
            </p:extLst>
          </p:nvPr>
        </p:nvGraphicFramePr>
        <p:xfrm>
          <a:off x="52215" y="3854099"/>
          <a:ext cx="2506263" cy="230006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92481">
                  <a:extLst>
                    <a:ext uri="{9D8B030D-6E8A-4147-A177-3AD203B41FA5}">
                      <a16:colId xmlns:a16="http://schemas.microsoft.com/office/drawing/2014/main" val="2216286704"/>
                    </a:ext>
                  </a:extLst>
                </a:gridCol>
                <a:gridCol w="2013782">
                  <a:extLst>
                    <a:ext uri="{9D8B030D-6E8A-4147-A177-3AD203B41FA5}">
                      <a16:colId xmlns:a16="http://schemas.microsoft.com/office/drawing/2014/main" val="995704138"/>
                    </a:ext>
                  </a:extLst>
                </a:gridCol>
              </a:tblGrid>
              <a:tr h="238062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M75n Nano Thin Client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$629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19795"/>
                  </a:ext>
                </a:extLst>
              </a:tr>
              <a:tr h="161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11G40002US</a:t>
                      </a:r>
                      <a:endParaRPr lang="hr-HR" sz="9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83051"/>
                  </a:ext>
                </a:extLst>
              </a:tr>
              <a:tr h="24486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11G40002CA</a:t>
                      </a:r>
                      <a:endParaRPr lang="hr-HR" sz="9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222270"/>
                  </a:ext>
                </a:extLst>
              </a:tr>
              <a:tr h="294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AMD Ryzen 3 Pro 3300U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487155"/>
                  </a:ext>
                </a:extLst>
              </a:tr>
              <a:tr h="2448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2400MHz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290046"/>
                  </a:ext>
                </a:extLst>
              </a:tr>
              <a:tr h="2448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128GB M.2 PCIe SSD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09241"/>
                  </a:ext>
                </a:extLst>
              </a:tr>
              <a:tr h="2888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Intel 9260+BT5 2x2AC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endParaRPr lang="en-US" sz="9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06581"/>
                  </a:ext>
                </a:extLst>
              </a:tr>
              <a:tr h="2448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DP Out / USB-C OUT+ HDMI Dongle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79537"/>
                  </a:ext>
                </a:extLst>
              </a:tr>
              <a:tr h="2448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b"/>
                      <a:r>
                        <a:rPr lang="en-US" sz="900" b="0" i="0" u="none" strike="noStrike" err="1">
                          <a:solidFill>
                            <a:srgbClr val="000000"/>
                          </a:solidFill>
                          <a:latin typeface="+mn-lt"/>
                        </a:rPr>
                        <a:t>LeTOS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V2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93028"/>
                  </a:ext>
                </a:extLst>
              </a:tr>
              <a:tr h="24486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 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19210"/>
                  </a:ext>
                </a:extLst>
              </a:tr>
            </a:tbl>
          </a:graphicData>
        </a:graphic>
      </p:graphicFrame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FFB490E8-F908-404E-AAAC-6E79130191B2}"/>
              </a:ext>
            </a:extLst>
          </p:cNvPr>
          <p:cNvSpPr txBox="1">
            <a:spLocks/>
          </p:cNvSpPr>
          <p:nvPr/>
        </p:nvSpPr>
        <p:spPr>
          <a:xfrm>
            <a:off x="5891645" y="5737879"/>
            <a:ext cx="6228966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5613" indent="-455613" algn="l" defTabSz="1217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4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89013" indent="-379413" algn="l" defTabSz="1217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3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522413" indent="-303213" algn="l" defTabSz="1217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132013" indent="-303213" algn="l" defTabSz="1217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41613" indent="-303213" algn="l" defTabSz="12176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7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F717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World’s Smallest Commercial Desktop PC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B07096C-DEB5-4879-9767-D86D5094C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460" y="314861"/>
            <a:ext cx="7153389" cy="40237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6BB4064-B073-49DF-9329-E8CC1C897EFF}"/>
              </a:ext>
            </a:extLst>
          </p:cNvPr>
          <p:cNvSpPr/>
          <p:nvPr/>
        </p:nvSpPr>
        <p:spPr>
          <a:xfrm>
            <a:off x="10191386" y="4634801"/>
            <a:ext cx="17268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>
                <a:latin typeface="Arial" panose="020B0604020202020204" pitchFamily="34" charset="0"/>
              </a:rPr>
              <a:t>ThinkCentre M75n Nano Thin Client IoT (Fanless)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D31A7B-FE72-4800-8E0D-64437FE098FF}"/>
              </a:ext>
            </a:extLst>
          </p:cNvPr>
          <p:cNvSpPr/>
          <p:nvPr/>
        </p:nvSpPr>
        <p:spPr>
          <a:xfrm>
            <a:off x="3619122" y="3100482"/>
            <a:ext cx="1726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>
                <a:latin typeface="Arial" panose="020B0604020202020204" pitchFamily="34" charset="0"/>
              </a:rPr>
              <a:t>ThinkCentre M75n Nano Thin Client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" descr="images">
            <a:extLst>
              <a:ext uri="{FF2B5EF4-FFF2-40B4-BE49-F238E27FC236}">
                <a16:creationId xmlns:a16="http://schemas.microsoft.com/office/drawing/2014/main" id="{00CC38F8-CB15-497C-B3A8-9C3EA4493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" b="7139"/>
          <a:stretch/>
        </p:blipFill>
        <p:spPr bwMode="auto">
          <a:xfrm>
            <a:off x="6134042" y="3596724"/>
            <a:ext cx="3997819" cy="281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41135A3-3D79-4D0C-9D5E-D744DCC8F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226761"/>
              </p:ext>
            </p:extLst>
          </p:nvPr>
        </p:nvGraphicFramePr>
        <p:xfrm>
          <a:off x="10115862" y="1583361"/>
          <a:ext cx="2020748" cy="258865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020748">
                  <a:extLst>
                    <a:ext uri="{9D8B030D-6E8A-4147-A177-3AD203B41FA5}">
                      <a16:colId xmlns:a16="http://schemas.microsoft.com/office/drawing/2014/main" val="3238715829"/>
                    </a:ext>
                  </a:extLst>
                </a:gridCol>
              </a:tblGrid>
              <a:tr h="447372"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$619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611840"/>
                  </a:ext>
                </a:extLst>
              </a:tr>
              <a:tr h="156327">
                <a:tc>
                  <a:txBody>
                    <a:bodyPr/>
                    <a:lstStyle/>
                    <a:p>
                      <a:r>
                        <a:rPr lang="en-US" sz="9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11BW0009US</a:t>
                      </a: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736047"/>
                  </a:ext>
                </a:extLst>
              </a:tr>
              <a:tr h="237738">
                <a:tc>
                  <a:txBody>
                    <a:bodyPr/>
                    <a:lstStyle/>
                    <a:p>
                      <a:r>
                        <a:rPr lang="en-US" sz="9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11BW0009CA</a:t>
                      </a:r>
                      <a:endParaRPr lang="hr-HR" sz="9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291360"/>
                  </a:ext>
                </a:extLst>
              </a:tr>
              <a:tr h="237738"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AMD Athlon Silver 3050e</a:t>
                      </a:r>
                    </a:p>
                  </a:txBody>
                  <a:tcPr marL="36576" marR="0" marT="0" marB="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689637"/>
                  </a:ext>
                </a:extLst>
              </a:tr>
              <a:tr h="237738"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4GB DDR4 2400MHz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49344"/>
                  </a:ext>
                </a:extLst>
              </a:tr>
              <a:tr h="237738"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128GB SSD M.2 PCIe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652314"/>
                  </a:ext>
                </a:extLst>
              </a:tr>
              <a:tr h="280477"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Intel 9560+BT5 2x2AC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271967"/>
                  </a:ext>
                </a:extLst>
              </a:tr>
              <a:tr h="237738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DP Out / USB-C OUT+ HDMI Dongle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784989"/>
                  </a:ext>
                </a:extLst>
              </a:tr>
              <a:tr h="237738"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Windows 10 IoT</a:t>
                      </a:r>
                      <a:endParaRPr lang="cs-CZ" sz="9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630025"/>
                  </a:ext>
                </a:extLst>
              </a:tr>
              <a:tr h="237738">
                <a:tc>
                  <a:txBody>
                    <a:bodyPr/>
                    <a:lstStyle/>
                    <a:p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343283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E1BBA08-792C-432D-8D9D-CE74882DD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683966"/>
              </p:ext>
            </p:extLst>
          </p:nvPr>
        </p:nvGraphicFramePr>
        <p:xfrm>
          <a:off x="2542203" y="3854100"/>
          <a:ext cx="2013782" cy="23159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013782">
                  <a:extLst>
                    <a:ext uri="{9D8B030D-6E8A-4147-A177-3AD203B41FA5}">
                      <a16:colId xmlns:a16="http://schemas.microsoft.com/office/drawing/2014/main" val="3620394678"/>
                    </a:ext>
                  </a:extLst>
                </a:gridCol>
              </a:tblGrid>
              <a:tr h="475304"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$839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944196"/>
                  </a:ext>
                </a:extLst>
              </a:tr>
              <a:tr h="141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11G4000BUS</a:t>
                      </a:r>
                      <a:endParaRPr lang="hr-HR" sz="9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176712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11G4000BCA</a:t>
                      </a:r>
                      <a:endParaRPr lang="hr-HR" sz="9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550827"/>
                  </a:ext>
                </a:extLst>
              </a:tr>
              <a:tr h="133679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AMD Ryzen 3 Pro 3300U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118346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2400MHz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065068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128GB M.2 PCIe SSD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869165"/>
                  </a:ext>
                </a:extLst>
              </a:tr>
              <a:tr h="254563">
                <a:tc>
                  <a:txBody>
                    <a:bodyPr/>
                    <a:lstStyle/>
                    <a:p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Intel 9260+BT5 2x2AC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endParaRPr lang="en-US" sz="9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066655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DP Out / USB-C OUT+ HDMI Dongle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544132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marL="0" algn="l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Windows 10 IoT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33366"/>
                  </a:ext>
                </a:extLst>
              </a:tr>
              <a:tr h="215773"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626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729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482" y="228601"/>
            <a:ext cx="6706800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AMD &amp; Intel </a:t>
            </a:r>
            <a:r>
              <a:rPr lang="en-US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TigerLake</a:t>
            </a: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Desktops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pic>
        <p:nvPicPr>
          <p:cNvPr id="11" name="Picture 6" descr="images">
            <a:extLst>
              <a:ext uri="{FF2B5EF4-FFF2-40B4-BE49-F238E27FC236}">
                <a16:creationId xmlns:a16="http://schemas.microsoft.com/office/drawing/2014/main" id="{B6BC0C63-090F-4403-9D4D-08EB79067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3"/>
          <a:stretch/>
        </p:blipFill>
        <p:spPr bwMode="auto">
          <a:xfrm>
            <a:off x="7438249" y="1279205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s">
            <a:extLst>
              <a:ext uri="{FF2B5EF4-FFF2-40B4-BE49-F238E27FC236}">
                <a16:creationId xmlns:a16="http://schemas.microsoft.com/office/drawing/2014/main" id="{37797444-7F2F-429F-9BCF-752A6C352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6"/>
          <a:stretch/>
        </p:blipFill>
        <p:spPr bwMode="auto">
          <a:xfrm>
            <a:off x="4389600" y="1473165"/>
            <a:ext cx="2322312" cy="20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0E8113-EC88-4DF4-B5B3-1E9FD850EF5F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4CFC253-214C-47FC-8608-575C24986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912732"/>
              </p:ext>
            </p:extLst>
          </p:nvPr>
        </p:nvGraphicFramePr>
        <p:xfrm>
          <a:off x="0" y="3687607"/>
          <a:ext cx="3021338" cy="272814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4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489">
                  <a:extLst>
                    <a:ext uri="{9D8B030D-6E8A-4147-A177-3AD203B41FA5}">
                      <a16:colId xmlns:a16="http://schemas.microsoft.com/office/drawing/2014/main" val="3776016418"/>
                    </a:ext>
                  </a:extLst>
                </a:gridCol>
              </a:tblGrid>
              <a:tr h="256080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M60e Tiny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$759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$35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$929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$35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5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11LV004NUS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11LV004TUS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8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11LV0004NCA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11LV004TCA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Core i3-1005G1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Core i5-1035G1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Win 10 Pro 64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Win 10 Pro 64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67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871B936-7547-48B5-B5A4-A513B4FF53EC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9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EBBE1205-D716-445A-BE39-4CDE28F8B9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094">
            <a:off x="2171904" y="3136198"/>
            <a:ext cx="530028" cy="529889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5A0EB7A-7F0F-4D16-AF90-1CA8433D9585}"/>
              </a:ext>
            </a:extLst>
          </p:cNvPr>
          <p:cNvSpPr txBox="1">
            <a:spLocks/>
          </p:cNvSpPr>
          <p:nvPr/>
        </p:nvSpPr>
        <p:spPr bwMode="white">
          <a:xfrm>
            <a:off x="3292736" y="4496582"/>
            <a:ext cx="262649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M60e Tiny 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12AC979-9C1B-495F-991A-5C94F0148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670264"/>
              </p:ext>
            </p:extLst>
          </p:nvPr>
        </p:nvGraphicFramePr>
        <p:xfrm>
          <a:off x="-1" y="1279205"/>
          <a:ext cx="4430545" cy="240840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3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89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029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97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9740">
                  <a:extLst>
                    <a:ext uri="{9D8B030D-6E8A-4147-A177-3AD203B41FA5}">
                      <a16:colId xmlns:a16="http://schemas.microsoft.com/office/drawing/2014/main" val="1352258835"/>
                    </a:ext>
                  </a:extLst>
                </a:gridCol>
              </a:tblGrid>
              <a:tr h="272965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M75q Tiny Gen 2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$709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$165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$1249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11JJ0086US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11JJ008BUS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11JJ007TUS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11JJ007KUS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32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11JJ0086CA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11JJ008BCA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11JJ007TCA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11JJ007KCA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Athlon Silver 3050GE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3 PRO 4350GE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Ryzen 5 PRO 4650GE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7 PRO 4750GE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1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4" name="Picture 2" descr="images">
            <a:extLst>
              <a:ext uri="{FF2B5EF4-FFF2-40B4-BE49-F238E27FC236}">
                <a16:creationId xmlns:a16="http://schemas.microsoft.com/office/drawing/2014/main" id="{1F20B7F5-D593-4DD2-BA7E-056C2D994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8"/>
          <a:stretch/>
        </p:blipFill>
        <p:spPr bwMode="auto">
          <a:xfrm>
            <a:off x="5607432" y="4407094"/>
            <a:ext cx="2600137" cy="168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s">
            <a:extLst>
              <a:ext uri="{FF2B5EF4-FFF2-40B4-BE49-F238E27FC236}">
                <a16:creationId xmlns:a16="http://schemas.microsoft.com/office/drawing/2014/main" id="{07243EF6-C1DB-46ED-B7AB-640406A0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16" y="4992346"/>
            <a:ext cx="2149596" cy="16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9E82CC7-EAA4-4BCE-9B55-D9A52C47404C}"/>
              </a:ext>
            </a:extLst>
          </p:cNvPr>
          <p:cNvSpPr txBox="1">
            <a:spLocks/>
          </p:cNvSpPr>
          <p:nvPr/>
        </p:nvSpPr>
        <p:spPr bwMode="white">
          <a:xfrm>
            <a:off x="5992320" y="3256950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M75q Gen 2 Tiny  (Pictured with optional Tiny-in-One)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053784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rgbClr val="FFFFFF"/>
                </a:solidFill>
                <a:ea typeface="Arial" charset="0"/>
                <a:cs typeface="Arial" charset="0"/>
              </a:rPr>
              <a:t>Prices shown do not include rebate (if available).</a:t>
            </a:r>
            <a:endParaRPr lang="en-US" sz="900">
              <a:solidFill>
                <a:srgbClr val="FF6A00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Education Solutions</a:t>
            </a:r>
            <a:endParaRPr lang="en-US" sz="1800" baseline="30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33FB245-7FC0-4A70-9EA3-D2E05BA3D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308049"/>
              </p:ext>
            </p:extLst>
          </p:nvPr>
        </p:nvGraphicFramePr>
        <p:xfrm>
          <a:off x="1656883" y="1307447"/>
          <a:ext cx="282532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3860">
                  <a:extLst>
                    <a:ext uri="{9D8B030D-6E8A-4147-A177-3AD203B41FA5}">
                      <a16:colId xmlns:a16="http://schemas.microsoft.com/office/drawing/2014/main" val="3116615495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G2/G3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$393.90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 charset="0"/>
                        </a:rPr>
                        <a:t>82J70005US</a:t>
                      </a: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81MA002FUS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 charset="0"/>
                        </a:rPr>
                        <a:t>82J70005CF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A5662F8-E308-4B3E-B455-E0ACB0BA8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407324"/>
              </p:ext>
            </p:extLst>
          </p:nvPr>
        </p:nvGraphicFramePr>
        <p:xfrm>
          <a:off x="1638426" y="3806764"/>
          <a:ext cx="2668318" cy="2460441"/>
        </p:xfrm>
        <a:graphic>
          <a:graphicData uri="http://schemas.openxmlformats.org/drawingml/2006/table">
            <a:tbl>
              <a:tblPr firstRow="1"/>
              <a:tblGrid>
                <a:gridCol w="260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3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3926">
                  <a:extLst>
                    <a:ext uri="{9D8B030D-6E8A-4147-A177-3AD203B41FA5}">
                      <a16:colId xmlns:a16="http://schemas.microsoft.com/office/drawing/2014/main" val="596829821"/>
                    </a:ext>
                  </a:extLst>
                </a:gridCol>
              </a:tblGrid>
              <a:tr h="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500e Chromebook G3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81MC005AUS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82JB0001US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7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82JB0001CF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7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N4120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N5100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4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8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2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World Facing Camera, 2x2 AC WLAN, BT, Pen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World Facing Camera, 2x2 AC WLAN, BT, Pen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5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2A7BE14-F425-4638-98F2-4749E0523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24977"/>
              </p:ext>
            </p:extLst>
          </p:nvPr>
        </p:nvGraphicFramePr>
        <p:xfrm>
          <a:off x="4325201" y="3797649"/>
          <a:ext cx="2705233" cy="2502292"/>
        </p:xfrm>
        <a:graphic>
          <a:graphicData uri="http://schemas.openxmlformats.org/drawingml/2006/table">
            <a:tbl>
              <a:tblPr firstRow="1"/>
              <a:tblGrid>
                <a:gridCol w="264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05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0582">
                  <a:extLst>
                    <a:ext uri="{9D8B030D-6E8A-4147-A177-3AD203B41FA5}">
                      <a16:colId xmlns:a16="http://schemas.microsoft.com/office/drawing/2014/main" val="1336821535"/>
                    </a:ext>
                  </a:extLst>
                </a:gridCol>
              </a:tblGrid>
              <a:tr h="21814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14e Chromebook 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$494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7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82M1000GUS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82M1000EUS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8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82M1000GCF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82M1000ECF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038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247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278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989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434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BT, Aluminum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624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57Whr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57Whr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13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050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0B5BF28-BE54-422C-BE58-254143411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006055"/>
              </p:ext>
            </p:extLst>
          </p:nvPr>
        </p:nvGraphicFramePr>
        <p:xfrm>
          <a:off x="7030434" y="3800456"/>
          <a:ext cx="1471266" cy="2499487"/>
        </p:xfrm>
        <a:graphic>
          <a:graphicData uri="http://schemas.openxmlformats.org/drawingml/2006/table">
            <a:tbl>
              <a:tblPr firstRow="1"/>
              <a:tblGrid>
                <a:gridCol w="261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95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924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10e Chrome Tablet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92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 charset="0"/>
                        </a:rPr>
                        <a:t>82AM0002US</a:t>
                      </a:r>
                      <a:endParaRPr kumimoji="0" lang="en-US" sz="7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97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89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MediaTek MT8183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890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398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574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10.1" WUXGA 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034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Front and Rear Cameras,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691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31.5Whr Battery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001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97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7543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E5C8ADD1-6B91-4887-9E78-418F78FD2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814496"/>
              </p:ext>
            </p:extLst>
          </p:nvPr>
        </p:nvGraphicFramePr>
        <p:xfrm>
          <a:off x="4325201" y="1308110"/>
          <a:ext cx="4176499" cy="2493591"/>
        </p:xfrm>
        <a:graphic>
          <a:graphicData uri="http://schemas.openxmlformats.org/drawingml/2006/table">
            <a:tbl>
              <a:tblPr firstRow="1"/>
              <a:tblGrid>
                <a:gridCol w="262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3116615495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3717420381"/>
                    </a:ext>
                  </a:extLst>
                </a:gridCol>
              </a:tblGrid>
              <a:tr h="2037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300e Chromebook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$452.44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$501.22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$540.24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81MB0066US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81MB006QUS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81MB006RUS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N4120 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64GB eMMC (soldered)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World Facing Camera,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kern="1200" noProof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World Facing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129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482" y="228601"/>
            <a:ext cx="6255479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CometLake Tiny Desktops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EDFC3D-5E91-4B3A-8EEB-3415B50ACCA5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D6B985-6E35-4D04-8A2E-AFE8A4F98A13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4 OF 9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7831315-5040-47FD-8155-C068F9A75C16}"/>
              </a:ext>
            </a:extLst>
          </p:cNvPr>
          <p:cNvSpPr txBox="1">
            <a:spLocks/>
          </p:cNvSpPr>
          <p:nvPr/>
        </p:nvSpPr>
        <p:spPr bwMode="white">
          <a:xfrm>
            <a:off x="10501507" y="1760212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M90q Tiny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2366C2-4E74-49FB-BBD4-29ACE78893B7}"/>
              </a:ext>
            </a:extLst>
          </p:cNvPr>
          <p:cNvSpPr txBox="1">
            <a:spLocks/>
          </p:cNvSpPr>
          <p:nvPr/>
        </p:nvSpPr>
        <p:spPr bwMode="white">
          <a:xfrm>
            <a:off x="6241772" y="5522592"/>
            <a:ext cx="1991628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M70q Tiny Gen 2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F8347D99-24DA-4265-B9FC-CBD779708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70896"/>
              </p:ext>
            </p:extLst>
          </p:nvPr>
        </p:nvGraphicFramePr>
        <p:xfrm>
          <a:off x="15871" y="1342567"/>
          <a:ext cx="6041813" cy="249185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3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80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596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38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967">
                  <a:extLst>
                    <a:ext uri="{9D8B030D-6E8A-4147-A177-3AD203B41FA5}">
                      <a16:colId xmlns:a16="http://schemas.microsoft.com/office/drawing/2014/main" val="3933629973"/>
                    </a:ext>
                  </a:extLst>
                </a:gridCol>
                <a:gridCol w="1094986">
                  <a:extLst>
                    <a:ext uri="{9D8B030D-6E8A-4147-A177-3AD203B41FA5}">
                      <a16:colId xmlns:a16="http://schemas.microsoft.com/office/drawing/2014/main" val="4098864233"/>
                    </a:ext>
                  </a:extLst>
                </a:gridCol>
              </a:tblGrid>
              <a:tr h="308326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M70q Tiny Gen 2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$969</a:t>
                      </a:r>
                    </a:p>
                  </a:txBody>
                  <a:tcPr marL="91439" marR="0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$1039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91439" marR="0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$1159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$1459</a:t>
                      </a:r>
                    </a:p>
                  </a:txBody>
                  <a:tcPr marL="91439" marR="0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11MY000TUS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11MY001RUS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11MY001SUS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11MY001YUS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11MY000UUS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3043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11MY000TCA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11MY001RCA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11MY001SCA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11MY001YCA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11MY000UCA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  Core i3-10105T 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Core i5-11400T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i5-11400T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i5-11400T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i7-11700T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3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6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128GB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128GB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</a:t>
                      </a:r>
                      <a:r>
                        <a:rPr lang="en-US" sz="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</a:t>
                      </a:r>
                      <a:r>
                        <a:rPr lang="en-US" sz="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6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62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B0379EA-AD8D-4389-BDCA-1B97271FD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261601"/>
              </p:ext>
            </p:extLst>
          </p:nvPr>
        </p:nvGraphicFramePr>
        <p:xfrm>
          <a:off x="8300758" y="3842895"/>
          <a:ext cx="3723591" cy="240550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911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785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0465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492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4659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M90q Tiny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$1359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$1859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$2179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8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11CR001YUS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11CR003NUS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11CR003LUS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016342"/>
                  </a:ext>
                </a:extLst>
              </a:tr>
              <a:tr h="27986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11CR001YCA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11CR003NCA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11CR003LCA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65W </a:t>
                      </a: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i5-10500</a:t>
                      </a:r>
                      <a:endParaRPr lang="en-US" sz="80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65W</a:t>
                      </a: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Core i7-10700</a:t>
                      </a:r>
                      <a:endParaRPr lang="en-US" sz="80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65W </a:t>
                      </a: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i9-10900</a:t>
                      </a:r>
                      <a:endParaRPr lang="en-US" sz="800"/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1" i="0" u="none" strike="noStrike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22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B82344E-312C-4090-9818-4FD0CD000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547479"/>
              </p:ext>
            </p:extLst>
          </p:nvPr>
        </p:nvGraphicFramePr>
        <p:xfrm>
          <a:off x="15871" y="3835390"/>
          <a:ext cx="6041812" cy="26486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9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05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555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43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9883">
                  <a:extLst>
                    <a:ext uri="{9D8B030D-6E8A-4147-A177-3AD203B41FA5}">
                      <a16:colId xmlns:a16="http://schemas.microsoft.com/office/drawing/2014/main" val="2131794749"/>
                    </a:ext>
                  </a:extLst>
                </a:gridCol>
                <a:gridCol w="1089883">
                  <a:extLst>
                    <a:ext uri="{9D8B030D-6E8A-4147-A177-3AD203B41FA5}">
                      <a16:colId xmlns:a16="http://schemas.microsoft.com/office/drawing/2014/main" val="814615067"/>
                    </a:ext>
                  </a:extLst>
                </a:gridCol>
              </a:tblGrid>
              <a:tr h="216564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M80q Tiny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$ 1239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$1299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$1339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$1469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$1619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11DN0039US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11DN0034US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11DN0036US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11DN005CUS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11DN0041US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016342"/>
                  </a:ext>
                </a:extLst>
              </a:tr>
              <a:tr h="31827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11DN0039CA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11DN0034CA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11DN0036CA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11DN005CCA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11DN0041CA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i5-10500T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i5-10500T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i5-10500T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i7-10700T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i7-10700T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8GB DDR4 2666MHz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8GB DDR4 2666MHz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 DDR4 2666MHz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8GB DDR4 2666MHz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 DDR4 2933MHz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 PCIe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948478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  <a:p>
                      <a:pPr algn="ctr" rtl="0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5" name="Picture 2" descr="images">
            <a:extLst>
              <a:ext uri="{FF2B5EF4-FFF2-40B4-BE49-F238E27FC236}">
                <a16:creationId xmlns:a16="http://schemas.microsoft.com/office/drawing/2014/main" id="{3D8EEAE8-F325-4040-90F7-388EE3B50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7"/>
          <a:stretch/>
        </p:blipFill>
        <p:spPr bwMode="auto">
          <a:xfrm>
            <a:off x="8226433" y="1192149"/>
            <a:ext cx="3271300" cy="27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images">
            <a:extLst>
              <a:ext uri="{FF2B5EF4-FFF2-40B4-BE49-F238E27FC236}">
                <a16:creationId xmlns:a16="http://schemas.microsoft.com/office/drawing/2014/main" id="{F2306E34-415E-48E3-BEEA-A8913E495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05"/>
          <a:stretch/>
        </p:blipFill>
        <p:spPr bwMode="auto">
          <a:xfrm>
            <a:off x="5216076" y="1529383"/>
            <a:ext cx="2581724" cy="23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43F8F4A-645D-4C0B-B6BB-519A91CA8D7E}"/>
              </a:ext>
            </a:extLst>
          </p:cNvPr>
          <p:cNvSpPr txBox="1">
            <a:spLocks/>
          </p:cNvSpPr>
          <p:nvPr/>
        </p:nvSpPr>
        <p:spPr bwMode="white">
          <a:xfrm>
            <a:off x="7316383" y="2353716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M80q Tiny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29" name="Picture 10" descr="images">
            <a:extLst>
              <a:ext uri="{FF2B5EF4-FFF2-40B4-BE49-F238E27FC236}">
                <a16:creationId xmlns:a16="http://schemas.microsoft.com/office/drawing/2014/main" id="{90E6DA22-CDA7-4609-BA2D-A04664CCD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8"/>
          <a:stretch/>
        </p:blipFill>
        <p:spPr bwMode="auto">
          <a:xfrm>
            <a:off x="6196225" y="3906281"/>
            <a:ext cx="1931775" cy="1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38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897114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ThinkCentre Small Form Factor Desktops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ea typeface="Arial" charset="0"/>
                <a:cs typeface="Arial" charset="0"/>
              </a:rPr>
              <a:t>[  5 OF 9  ]</a:t>
            </a:r>
            <a:endParaRPr lang="en-US" sz="1000" b="1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3D3B6FC-89B3-4DA0-BAFF-D98AD7F6D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29759"/>
              </p:ext>
            </p:extLst>
          </p:nvPr>
        </p:nvGraphicFramePr>
        <p:xfrm>
          <a:off x="7258" y="1308330"/>
          <a:ext cx="5364228" cy="264323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236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0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23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0354">
                  <a:extLst>
                    <a:ext uri="{9D8B030D-6E8A-4147-A177-3AD203B41FA5}">
                      <a16:colId xmlns:a16="http://schemas.microsoft.com/office/drawing/2014/main" val="3418607177"/>
                    </a:ext>
                  </a:extLst>
                </a:gridCol>
                <a:gridCol w="863203">
                  <a:extLst>
                    <a:ext uri="{9D8B030D-6E8A-4147-A177-3AD203B41FA5}">
                      <a16:colId xmlns:a16="http://schemas.microsoft.com/office/drawing/2014/main" val="224226606"/>
                    </a:ext>
                  </a:extLst>
                </a:gridCol>
                <a:gridCol w="942142">
                  <a:extLst>
                    <a:ext uri="{9D8B030D-6E8A-4147-A177-3AD203B41FA5}">
                      <a16:colId xmlns:a16="http://schemas.microsoft.com/office/drawing/2014/main" val="781729574"/>
                    </a:ext>
                  </a:extLst>
                </a:gridCol>
                <a:gridCol w="991729">
                  <a:extLst>
                    <a:ext uri="{9D8B030D-6E8A-4147-A177-3AD203B41FA5}">
                      <a16:colId xmlns:a16="http://schemas.microsoft.com/office/drawing/2014/main" val="3489192949"/>
                    </a:ext>
                  </a:extLst>
                </a:gridCol>
              </a:tblGrid>
              <a:tr h="227274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M70c SFF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$1019</a:t>
                      </a:r>
                    </a:p>
                    <a:p>
                      <a:pPr marL="4572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$1049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baseline="0">
                          <a:solidFill>
                            <a:schemeClr val="bg1"/>
                          </a:solidFill>
                        </a:rPr>
                        <a:t>M75s Gen 2 SFF</a:t>
                      </a:r>
                      <a:endParaRPr 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$989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$1189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11GL002AUS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11GJ0028US</a:t>
                      </a:r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11JB000NUS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11JB000TUS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11JB0020US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07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rgbClr val="E2231A"/>
                        </a:solidFill>
                      </a:endParaRPr>
                    </a:p>
                  </a:txBody>
                  <a:tcPr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11GL002ACA</a:t>
                      </a:r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11GJ0028CA</a:t>
                      </a:r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11JB000NCA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11JB000TCA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11JB0020CA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i5-10400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i5-10400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Ryzen 3 PRO 4350G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Ryzen 5 4650G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Ryzen 7 4750G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7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 DDR4-3200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7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1TB 7200RPM</a:t>
                      </a:r>
                    </a:p>
                  </a:txBody>
                  <a:tcPr marL="0" marR="0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128GB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7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VGA + DisplayPort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VGA + DisplayPort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77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DAF79B4-CF37-4AED-896B-45E0E5DD7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309421"/>
              </p:ext>
            </p:extLst>
          </p:nvPr>
        </p:nvGraphicFramePr>
        <p:xfrm>
          <a:off x="4090971" y="3813074"/>
          <a:ext cx="4179221" cy="248413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76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38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38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38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11485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M90s SFF</a:t>
                      </a:r>
                    </a:p>
                  </a:txBody>
                  <a:tcPr marL="0" marR="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$1369</a:t>
                      </a: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$1819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$2139</a:t>
                      </a: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24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11D1000YUS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11D1002HUS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11D10035US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85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11D1000YCA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11D1002HCA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11D10035CA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177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i5-10500</a:t>
                      </a:r>
                      <a:endParaRPr lang="en-US" sz="800"/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Core i7-10700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i9-10900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177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177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</a:t>
                      </a:r>
                      <a:r>
                        <a:rPr lang="en-US" sz="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177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177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Display Ports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Display Ports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177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177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4A26827-BFD7-4D82-8AA4-C13EB7ACC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09002"/>
              </p:ext>
            </p:extLst>
          </p:nvPr>
        </p:nvGraphicFramePr>
        <p:xfrm>
          <a:off x="7257" y="3813074"/>
          <a:ext cx="4096094" cy="253500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16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81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681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68135">
                  <a:extLst>
                    <a:ext uri="{9D8B030D-6E8A-4147-A177-3AD203B41FA5}">
                      <a16:colId xmlns:a16="http://schemas.microsoft.com/office/drawing/2014/main" val="3471185309"/>
                    </a:ext>
                  </a:extLst>
                </a:gridCol>
              </a:tblGrid>
              <a:tr h="314888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M80s SFF</a:t>
                      </a:r>
                    </a:p>
                  </a:txBody>
                  <a:tcPr marL="0" marR="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$1259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$1369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$1679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561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11CU000HUS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11CU000FUS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11CU001BUS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22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11CU000HCA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11CU000FCA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11CU001BCA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i5-10500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Core i5-10500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i7-10700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</a:t>
                      </a:r>
                      <a:r>
                        <a:rPr lang="en-US" sz="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</a:t>
                      </a:r>
                      <a:r>
                        <a:rPr lang="en-US" sz="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4ABDD481-14AB-493B-8F92-C87B4C039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43167"/>
              </p:ext>
            </p:extLst>
          </p:nvPr>
        </p:nvGraphicFramePr>
        <p:xfrm>
          <a:off x="5371486" y="1314602"/>
          <a:ext cx="4179221" cy="255432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76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38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938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38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16186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M70s SFF</a:t>
                      </a:r>
                    </a:p>
                  </a:txBody>
                  <a:tcPr marL="0" marR="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$1149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$1199</a:t>
                      </a: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398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11DC002VUS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11DC0037US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11DC0036US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918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11DC002VCA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11DC0037CA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11DC0036CA</a:t>
                      </a:r>
                    </a:p>
                  </a:txBody>
                  <a:tcPr marL="7620" marR="7620" marT="762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9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i5-10400</a:t>
                      </a:r>
                      <a:endParaRPr lang="en-US" sz="800"/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i5-10400</a:t>
                      </a:r>
                      <a:endParaRPr lang="en-US" sz="800"/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i5-10400</a:t>
                      </a:r>
                      <a:endParaRPr lang="en-US" sz="800"/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9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89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1TB HDD 7200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</a:t>
                      </a:r>
                      <a:r>
                        <a:rPr lang="en-US" sz="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</a:t>
                      </a:r>
                      <a:r>
                        <a:rPr lang="en-US" sz="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89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89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DisplayPort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DisplayPort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DisplayPort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892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89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7" name="Picture 2" descr="images">
            <a:extLst>
              <a:ext uri="{FF2B5EF4-FFF2-40B4-BE49-F238E27FC236}">
                <a16:creationId xmlns:a16="http://schemas.microsoft.com/office/drawing/2014/main" id="{C6C58921-7192-4A4F-B7FA-3664A7E1D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4"/>
          <a:stretch/>
        </p:blipFill>
        <p:spPr bwMode="auto">
          <a:xfrm>
            <a:off x="8440739" y="3166851"/>
            <a:ext cx="3587788" cy="32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1497417-40D3-4C1C-83FD-CD03BD9E6B35}"/>
              </a:ext>
            </a:extLst>
          </p:cNvPr>
          <p:cNvSpPr txBox="1">
            <a:spLocks/>
          </p:cNvSpPr>
          <p:nvPr/>
        </p:nvSpPr>
        <p:spPr bwMode="white">
          <a:xfrm>
            <a:off x="9800160" y="2596162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M90s SFF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BAF5AECE-91F1-4E48-9BA2-16F42B0E4802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99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175200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ThinkCentre Mini Tower Desktops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ea typeface="Arial" charset="0"/>
                <a:cs typeface="Arial" charset="0"/>
              </a:rPr>
              <a:t>[  6 OF 9  ]</a:t>
            </a:r>
            <a:endParaRPr lang="en-US" sz="1000" b="1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12" name="Picture 4" descr="images">
            <a:extLst>
              <a:ext uri="{FF2B5EF4-FFF2-40B4-BE49-F238E27FC236}">
                <a16:creationId xmlns:a16="http://schemas.microsoft.com/office/drawing/2014/main" id="{61B4E988-77C1-471F-8297-831D795CD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34" y="1145972"/>
            <a:ext cx="3695791" cy="277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E7B2C5-7E06-4BFA-8C01-A3BAF95850A4}"/>
              </a:ext>
            </a:extLst>
          </p:cNvPr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0B49459-731A-416F-AF2F-C7189076B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208530"/>
              </p:ext>
            </p:extLst>
          </p:nvPr>
        </p:nvGraphicFramePr>
        <p:xfrm>
          <a:off x="0" y="1275935"/>
          <a:ext cx="4796410" cy="270039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86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6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90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598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51641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Tower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$1149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$1609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11DA001UUS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11DA002GUS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11DA001TUS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11DA001UCA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11DA002GCA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11DA001TCA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Core i5-10400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i5-10400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i7-10700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83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2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1TB 7200RPM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1TB 7200RPM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7CE38A9-8D5E-44B0-AE01-8D1A9E087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419750"/>
              </p:ext>
            </p:extLst>
          </p:nvPr>
        </p:nvGraphicFramePr>
        <p:xfrm>
          <a:off x="0" y="3920016"/>
          <a:ext cx="4796410" cy="236234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75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0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2320">
                  <a:extLst>
                    <a:ext uri="{9D8B030D-6E8A-4147-A177-3AD203B41FA5}">
                      <a16:colId xmlns:a16="http://schemas.microsoft.com/office/drawing/2014/main" val="1799682020"/>
                    </a:ext>
                  </a:extLst>
                </a:gridCol>
                <a:gridCol w="14523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8700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Tower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$1379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$1849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$2169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11CY000GUS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11CY001YUS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11CY0018US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11CY000GCA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11CY001YCA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11CY0018CA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i5-10500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i7-10700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Core i9-10900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9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1963B95-28E2-4777-BE98-EB235D9E6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659557"/>
              </p:ext>
            </p:extLst>
          </p:nvPr>
        </p:nvGraphicFramePr>
        <p:xfrm>
          <a:off x="7257035" y="1279205"/>
          <a:ext cx="3778996" cy="269070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7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4254">
                  <a:extLst>
                    <a:ext uri="{9D8B030D-6E8A-4147-A177-3AD203B41FA5}">
                      <a16:colId xmlns:a16="http://schemas.microsoft.com/office/drawing/2014/main" val="1799682020"/>
                    </a:ext>
                  </a:extLst>
                </a:gridCol>
                <a:gridCol w="11442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1327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M80t Tower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$1309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$1399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$1629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11CS000GUS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11CS000FUS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11CS000XUS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9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11CS000GCA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11CS000FCA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11CS00XCA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i5-10500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i5-10500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Core i7-10700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82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7" name="Picture 2" descr="images">
            <a:extLst>
              <a:ext uri="{FF2B5EF4-FFF2-40B4-BE49-F238E27FC236}">
                <a16:creationId xmlns:a16="http://schemas.microsoft.com/office/drawing/2014/main" id="{BEDE9DA6-014E-4F69-A02E-C74376363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2"/>
          <a:stretch/>
        </p:blipFill>
        <p:spPr bwMode="auto">
          <a:xfrm>
            <a:off x="8450901" y="3632198"/>
            <a:ext cx="3917312" cy="25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s">
            <a:extLst>
              <a:ext uri="{FF2B5EF4-FFF2-40B4-BE49-F238E27FC236}">
                <a16:creationId xmlns:a16="http://schemas.microsoft.com/office/drawing/2014/main" id="{1679C907-D527-40B8-A3F7-253659794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2"/>
          <a:stretch/>
        </p:blipFill>
        <p:spPr bwMode="auto">
          <a:xfrm>
            <a:off x="4246516" y="3632198"/>
            <a:ext cx="3010519" cy="27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6C18BE7-B7EC-4BFB-ABFD-C08D352AD234}"/>
              </a:ext>
            </a:extLst>
          </p:cNvPr>
          <p:cNvSpPr txBox="1">
            <a:spLocks/>
          </p:cNvSpPr>
          <p:nvPr/>
        </p:nvSpPr>
        <p:spPr bwMode="white">
          <a:xfrm>
            <a:off x="6707651" y="4287002"/>
            <a:ext cx="2469314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M90t Tower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(Monitor not included)  </a:t>
            </a:r>
            <a:r>
              <a:rPr lang="en-US" sz="1400" b="1" dirty="0">
                <a:solidFill>
                  <a:schemeClr val="tx1"/>
                </a:solidFill>
              </a:rPr>
              <a:t>    </a:t>
            </a:r>
          </a:p>
        </p:txBody>
      </p:sp>
      <p:pic>
        <p:nvPicPr>
          <p:cNvPr id="24" name="Picture 23">
            <a:hlinkClick r:id="" action="ppaction://noaction"/>
            <a:extLst>
              <a:ext uri="{FF2B5EF4-FFF2-40B4-BE49-F238E27FC236}">
                <a16:creationId xmlns:a16="http://schemas.microsoft.com/office/drawing/2014/main" id="{39529484-45AB-4BBD-93E6-8616219B861B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65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175200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ThinkCentre All-in-One Desktops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ea typeface="Arial" charset="0"/>
                <a:cs typeface="Arial" charset="0"/>
              </a:rPr>
              <a:t>[  7 OF 9  ]</a:t>
            </a:r>
            <a:endParaRPr lang="en-US" sz="1000" b="1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4" y="265762"/>
            <a:ext cx="767229" cy="767230"/>
          </a:xfrm>
          <a:prstGeom prst="rect">
            <a:avLst/>
          </a:prstGeom>
        </p:spPr>
      </p:pic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A0E5A0F3-C8E8-48C5-BED5-6BF734702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909576"/>
              </p:ext>
            </p:extLst>
          </p:nvPr>
        </p:nvGraphicFramePr>
        <p:xfrm>
          <a:off x="10685" y="1393038"/>
          <a:ext cx="4277891" cy="241349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77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077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11041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M70a All-in-One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$1639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$1709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1CK002YUS</a:t>
                      </a:r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1CK002RUS</a:t>
                      </a:r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1CK002YCA</a:t>
                      </a:r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1CK002RCA</a:t>
                      </a:r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i5-10400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i5-10400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Opal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IV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IV Stand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Windows 10 Pro 64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Windows 10 Pro 64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E5E26E57-B6C1-4EE2-AD52-E140E920D100}"/>
              </a:ext>
            </a:extLst>
          </p:cNvPr>
          <p:cNvSpPr txBox="1"/>
          <p:nvPr/>
        </p:nvSpPr>
        <p:spPr>
          <a:xfrm>
            <a:off x="6282267" y="1278468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14CE80C-B708-44A0-B71D-20C4326B8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4868" y="1460640"/>
            <a:ext cx="3062113" cy="2296584"/>
          </a:xfrm>
          <a:prstGeom prst="rect">
            <a:avLst/>
          </a:prstGeom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6FCC5E17-6CB2-4431-98C7-D327FD015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019953"/>
              </p:ext>
            </p:extLst>
          </p:nvPr>
        </p:nvGraphicFramePr>
        <p:xfrm>
          <a:off x="11008" y="3809144"/>
          <a:ext cx="2366065" cy="249614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4932">
                  <a:extLst>
                    <a:ext uri="{9D8B030D-6E8A-4147-A177-3AD203B41FA5}">
                      <a16:colId xmlns:a16="http://schemas.microsoft.com/office/drawing/2014/main" val="2216286704"/>
                    </a:ext>
                  </a:extLst>
                </a:gridCol>
                <a:gridCol w="1901133">
                  <a:extLst>
                    <a:ext uri="{9D8B030D-6E8A-4147-A177-3AD203B41FA5}">
                      <a16:colId xmlns:a16="http://schemas.microsoft.com/office/drawing/2014/main" val="995704138"/>
                    </a:ext>
                  </a:extLst>
                </a:gridCol>
              </a:tblGrid>
              <a:tr h="213360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$1759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19795"/>
                  </a:ext>
                </a:extLst>
              </a:tr>
              <a:tr h="268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11CD004AUS</a:t>
                      </a:r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83051"/>
                  </a:ext>
                </a:extLst>
              </a:tr>
              <a:tr h="21945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11CD004AUS</a:t>
                      </a:r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222270"/>
                  </a:ext>
                </a:extLst>
              </a:tr>
              <a:tr h="219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23.8” 1080p Non-Touch Display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053502"/>
                  </a:ext>
                </a:extLst>
              </a:tr>
              <a:tr h="2194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Core i5-10500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487155"/>
                  </a:ext>
                </a:extLst>
              </a:tr>
              <a:tr h="2194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290046"/>
                  </a:ext>
                </a:extLst>
              </a:tr>
              <a:tr h="2194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M.2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09241"/>
                  </a:ext>
                </a:extLst>
              </a:tr>
              <a:tr h="2589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Mic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06581"/>
                  </a:ext>
                </a:extLst>
              </a:tr>
              <a:tr h="219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DP In + Out,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latin typeface="+mn-lt"/>
                        </a:rPr>
                        <a:t>UltraFlex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II Stand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79537"/>
                  </a:ext>
                </a:extLst>
              </a:tr>
              <a:tr h="219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10 Pro 64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93028"/>
                  </a:ext>
                </a:extLst>
              </a:tr>
              <a:tr h="21945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 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19210"/>
                  </a:ext>
                </a:extLst>
              </a:tr>
            </a:tbl>
          </a:graphicData>
        </a:graphic>
      </p:graphicFrame>
      <p:pic>
        <p:nvPicPr>
          <p:cNvPr id="38" name="Picture 2" descr="images">
            <a:extLst>
              <a:ext uri="{FF2B5EF4-FFF2-40B4-BE49-F238E27FC236}">
                <a16:creationId xmlns:a16="http://schemas.microsoft.com/office/drawing/2014/main" id="{A4ED85A5-85A9-4078-9204-38932DC67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4" b="3372"/>
          <a:stretch/>
        </p:blipFill>
        <p:spPr bwMode="auto">
          <a:xfrm>
            <a:off x="4163961" y="3728450"/>
            <a:ext cx="3202768" cy="25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images">
            <a:extLst>
              <a:ext uri="{FF2B5EF4-FFF2-40B4-BE49-F238E27FC236}">
                <a16:creationId xmlns:a16="http://schemas.microsoft.com/office/drawing/2014/main" id="{79B1CAB2-54D3-4D98-A154-D61492474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1" b="2920"/>
          <a:stretch/>
        </p:blipFill>
        <p:spPr bwMode="auto">
          <a:xfrm>
            <a:off x="6616852" y="3853335"/>
            <a:ext cx="2848881" cy="24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images">
            <a:extLst>
              <a:ext uri="{FF2B5EF4-FFF2-40B4-BE49-F238E27FC236}">
                <a16:creationId xmlns:a16="http://schemas.microsoft.com/office/drawing/2014/main" id="{41DEDC67-1CA7-41CE-A262-ED97F6A20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4" b="6607"/>
          <a:stretch/>
        </p:blipFill>
        <p:spPr bwMode="auto">
          <a:xfrm>
            <a:off x="8800609" y="3763785"/>
            <a:ext cx="3111991" cy="239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images">
            <a:extLst>
              <a:ext uri="{FF2B5EF4-FFF2-40B4-BE49-F238E27FC236}">
                <a16:creationId xmlns:a16="http://schemas.microsoft.com/office/drawing/2014/main" id="{7E12A36E-6D8E-4D2F-8F40-170F38EDD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6" b="5360"/>
          <a:stretch/>
        </p:blipFill>
        <p:spPr bwMode="auto">
          <a:xfrm>
            <a:off x="8630553" y="1218822"/>
            <a:ext cx="3202767" cy="25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images">
            <a:extLst>
              <a:ext uri="{FF2B5EF4-FFF2-40B4-BE49-F238E27FC236}">
                <a16:creationId xmlns:a16="http://schemas.microsoft.com/office/drawing/2014/main" id="{E07814FF-26E4-4761-BD23-87E35A9D7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1"/>
          <a:stretch/>
        </p:blipFill>
        <p:spPr bwMode="auto">
          <a:xfrm>
            <a:off x="5409140" y="1203446"/>
            <a:ext cx="3306918" cy="27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00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175200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ThinkCentre Tiny-in-One Monitors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ea typeface="Arial" charset="0"/>
                <a:cs typeface="Arial" charset="0"/>
              </a:rPr>
              <a:t>[  8 OF 9  ]</a:t>
            </a:r>
            <a:endParaRPr lang="en-US" sz="1000" b="1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4" y="265762"/>
            <a:ext cx="767229" cy="767230"/>
          </a:xfrm>
          <a:prstGeom prst="rect">
            <a:avLst/>
          </a:prstGeom>
        </p:spPr>
      </p:pic>
      <p:sp>
        <p:nvSpPr>
          <p:cNvPr id="15" name="object 8">
            <a:extLst>
              <a:ext uri="{FF2B5EF4-FFF2-40B4-BE49-F238E27FC236}">
                <a16:creationId xmlns:a16="http://schemas.microsoft.com/office/drawing/2014/main" id="{A5EA1F19-101D-4B23-9ABA-301A07608398}"/>
              </a:ext>
            </a:extLst>
          </p:cNvPr>
          <p:cNvSpPr txBox="1"/>
          <p:nvPr/>
        </p:nvSpPr>
        <p:spPr>
          <a:xfrm>
            <a:off x="572960" y="2046461"/>
            <a:ext cx="3064476" cy="540385"/>
          </a:xfrm>
          <a:prstGeom prst="rect">
            <a:avLst/>
          </a:prstGeom>
        </p:spPr>
        <p:txBody>
          <a:bodyPr vert="horz" wrap="square" lIns="0" tIns="108439" rIns="0" bIns="0" rtlCol="0">
            <a:spAutoFit/>
          </a:bodyPr>
          <a:lstStyle/>
          <a:p>
            <a:pPr algn="ctr" defTabSz="1217668">
              <a:spcBef>
                <a:spcPts val="855"/>
              </a:spcBef>
              <a:tabLst>
                <a:tab pos="8508674" algn="l"/>
              </a:tabLst>
            </a:pPr>
            <a:r>
              <a:rPr sz="2400" kern="0" spc="-361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2400" kern="0" spc="-335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34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16">
                <a:solidFill>
                  <a:srgbClr val="404040"/>
                </a:solidFill>
                <a:latin typeface="Verdana"/>
                <a:cs typeface="Verdana"/>
              </a:rPr>
              <a:t>Y</a:t>
            </a:r>
            <a:r>
              <a:rPr sz="2400" kern="0" spc="-22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125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236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22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20">
                <a:solidFill>
                  <a:srgbClr val="404040"/>
                </a:solidFill>
                <a:latin typeface="Verdana"/>
                <a:cs typeface="Verdana"/>
              </a:rPr>
              <a:t>ON</a:t>
            </a:r>
            <a:r>
              <a:rPr sz="2400" kern="0" spc="-16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lang="en-US" sz="2400" kern="0" spc="-16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en-US" sz="2800" b="1" kern="0" spc="-274">
                <a:solidFill>
                  <a:srgbClr val="EB2124"/>
                </a:solidFill>
                <a:latin typeface="Verdana"/>
                <a:cs typeface="Verdana"/>
              </a:rPr>
              <a:t>4</a:t>
            </a:r>
            <a:endParaRPr sz="2800" kern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22ED9DD-1D6F-4E51-938F-CFDCE88C1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208754"/>
              </p:ext>
            </p:extLst>
          </p:nvPr>
        </p:nvGraphicFramePr>
        <p:xfrm>
          <a:off x="3594318" y="3784578"/>
          <a:ext cx="2194560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$404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Dual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CD4EFF8-D371-46C3-8A68-1E5FEBADA88E}"/>
              </a:ext>
            </a:extLst>
          </p:cNvPr>
          <p:cNvSpPr/>
          <p:nvPr/>
        </p:nvSpPr>
        <p:spPr>
          <a:xfrm>
            <a:off x="966485" y="2554666"/>
            <a:ext cx="2201227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800" b="1">
                <a:solidFill>
                  <a:srgbClr val="FF0000"/>
                </a:solidFill>
              </a:rPr>
              <a:t>Price is Monitor Only. </a:t>
            </a:r>
          </a:p>
          <a:p>
            <a:pPr algn="ctr"/>
            <a:r>
              <a:rPr lang="en-US" sz="800" err="1">
                <a:solidFill>
                  <a:srgbClr val="FF0000"/>
                </a:solidFill>
              </a:rPr>
              <a:t>ThinkCentre</a:t>
            </a:r>
            <a:r>
              <a:rPr lang="en-US" sz="800">
                <a:solidFill>
                  <a:srgbClr val="FF0000"/>
                </a:solidFill>
              </a:rPr>
              <a:t> Tiny (Pictured) Sold Separately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12C653-E7D1-4E08-8365-C5F6361A8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68" y="1396127"/>
            <a:ext cx="2960661" cy="764889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06E0BEC-F10F-49E3-ADD6-DCB51E8D7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512952"/>
              </p:ext>
            </p:extLst>
          </p:nvPr>
        </p:nvGraphicFramePr>
        <p:xfrm>
          <a:off x="6020372" y="3780433"/>
          <a:ext cx="2408464" cy="230418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780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27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$574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11JHRAR1US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RGB/IR Webcam w/ Dual Mic 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x USB 3.1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EE063208-8BF4-49B9-851E-A6FB12441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38" y="6082750"/>
            <a:ext cx="514998" cy="2317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1235E1-ECDF-4C16-B503-8644177D0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952" y="1337839"/>
            <a:ext cx="3097086" cy="2368678"/>
          </a:xfrm>
          <a:prstGeom prst="rect">
            <a:avLst/>
          </a:prstGeom>
        </p:spPr>
      </p:pic>
      <p:pic>
        <p:nvPicPr>
          <p:cNvPr id="24" name="Picture 8" descr="http://thewindowsclub.thewindowsclubco.netdna-cdn.com/wp-content/uploads/2015/07/Windows-Hello.png">
            <a:extLst>
              <a:ext uri="{FF2B5EF4-FFF2-40B4-BE49-F238E27FC236}">
                <a16:creationId xmlns:a16="http://schemas.microsoft.com/office/drawing/2014/main" id="{4EC66C20-454F-422B-AB2B-35B79956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12" y="3837332"/>
            <a:ext cx="632536" cy="2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F1FAEA-44B5-4AEC-A376-30FD896C94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17" y="6082750"/>
            <a:ext cx="526241" cy="238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9E9B24-748C-466A-AD26-1892EF3C9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91" y="6086334"/>
            <a:ext cx="514998" cy="2317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19D6FD-64D5-4E30-BB39-F955CFD0A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96" y="6091360"/>
            <a:ext cx="514998" cy="231717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6EBCEE4-942D-4CDC-A094-273A35C64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76440"/>
              </p:ext>
            </p:extLst>
          </p:nvPr>
        </p:nvGraphicFramePr>
        <p:xfrm>
          <a:off x="1168264" y="3780433"/>
          <a:ext cx="2194560" cy="23220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22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$374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 and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ThinkShutter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Cover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9" name="Picture 2" descr="images">
            <a:extLst>
              <a:ext uri="{FF2B5EF4-FFF2-40B4-BE49-F238E27FC236}">
                <a16:creationId xmlns:a16="http://schemas.microsoft.com/office/drawing/2014/main" id="{0B34C34E-D0DB-4544-B25D-D48781FA8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1" b="5087"/>
          <a:stretch/>
        </p:blipFill>
        <p:spPr bwMode="auto">
          <a:xfrm>
            <a:off x="7986532" y="1062868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2ABB728-72E6-4E14-B3C1-BE90A1D0D65C}"/>
              </a:ext>
            </a:extLst>
          </p:cNvPr>
          <p:cNvSpPr txBox="1">
            <a:spLocks/>
          </p:cNvSpPr>
          <p:nvPr/>
        </p:nvSpPr>
        <p:spPr bwMode="white">
          <a:xfrm>
            <a:off x="10654839" y="265843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Tiny-in-One 22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4D703C7-9535-4364-AF06-7361770035A9}"/>
              </a:ext>
            </a:extLst>
          </p:cNvPr>
          <p:cNvSpPr txBox="1">
            <a:spLocks/>
          </p:cNvSpPr>
          <p:nvPr/>
        </p:nvSpPr>
        <p:spPr bwMode="white">
          <a:xfrm>
            <a:off x="7705215" y="1661513"/>
            <a:ext cx="1289072" cy="75647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</a:rPr>
              <a:t>ThinkCentre Tiny-in-One 27</a:t>
            </a:r>
          </a:p>
          <a:p>
            <a:pPr algn="ctr"/>
            <a:r>
              <a:rPr lang="en-US" sz="1400" b="1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F28AB3CB-8C32-4731-8BD5-37D8E769E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369359"/>
              </p:ext>
            </p:extLst>
          </p:nvPr>
        </p:nvGraphicFramePr>
        <p:xfrm>
          <a:off x="8660330" y="3788053"/>
          <a:ext cx="2408464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</a:t>
                      </a:r>
                      <a:r>
                        <a:rPr lang="en-US" sz="1200" baseline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</a:t>
                      </a:r>
                      <a:r>
                        <a:rPr lang="en-US" sz="1200" b="1">
                          <a:solidFill>
                            <a:srgbClr val="00B4E5"/>
                          </a:solidFill>
                          <a:ea typeface="Helvetica Neue"/>
                          <a:cs typeface="Helvetica Neue"/>
                        </a:rPr>
                        <a:t>Touch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Monitor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$494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11GCPAR1US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800" b="1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" name="Picture 13">
            <a:extLst>
              <a:ext uri="{FF2B5EF4-FFF2-40B4-BE49-F238E27FC236}">
                <a16:creationId xmlns:a16="http://schemas.microsoft.com/office/drawing/2014/main" id="{125CB5BB-EF10-43F7-911D-AD8E148F4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3113">
            <a:off x="10479495" y="3837024"/>
            <a:ext cx="624447" cy="6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19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1"/>
            <a:ext cx="5745417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ThinkCentre Tiny &amp; Tiny-in-One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ea typeface="Arial" charset="0"/>
                <a:cs typeface="Arial" charset="0"/>
              </a:rPr>
              <a:t>[  9 OF 9  ]</a:t>
            </a:r>
            <a:endParaRPr lang="en-US" sz="1000" b="1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4" y="265762"/>
            <a:ext cx="767229" cy="767230"/>
          </a:xfrm>
          <a:prstGeom prst="rect">
            <a:avLst/>
          </a:prstGeom>
        </p:spPr>
      </p:pic>
      <p:pic>
        <p:nvPicPr>
          <p:cNvPr id="32" name="Picture 2" descr="images">
            <a:extLst>
              <a:ext uri="{FF2B5EF4-FFF2-40B4-BE49-F238E27FC236}">
                <a16:creationId xmlns:a16="http://schemas.microsoft.com/office/drawing/2014/main" id="{30D21D10-DA4C-4778-B643-4BCDD2FE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9" y="1970494"/>
            <a:ext cx="2590449" cy="19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1B6F177-9F0C-458F-AE70-4DC76B8280EB}"/>
              </a:ext>
            </a:extLst>
          </p:cNvPr>
          <p:cNvSpPr txBox="1"/>
          <p:nvPr/>
        </p:nvSpPr>
        <p:spPr>
          <a:xfrm>
            <a:off x="6282267" y="1278468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D5D6CD0D-AEEF-4D32-B5C5-6AF92BBEE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510598"/>
              </p:ext>
            </p:extLst>
          </p:nvPr>
        </p:nvGraphicFramePr>
        <p:xfrm>
          <a:off x="8699499" y="3784988"/>
          <a:ext cx="3456432" cy="248119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128">
                <a:tc rowSpan="1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kern="1200" noProof="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M90q Tiny + Tiny-in-One4 27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$1859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$2179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11CR003NUS/11CR003NCA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11JHRAR1US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hr-HR" sz="800" b="1" i="0" u="none" strike="noStrike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11CR003LUS/11CR003LCA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11JHRAR1US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hr-HR" sz="800" b="1" i="0" u="none" strike="noStrike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27” 1440p Non-Touch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27” 1440p 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Non-Touch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Core i7-10700T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Core i9-10900T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512GB M.2 PCIe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512GB M.2 PCIe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DP Out, HDMI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DP Out, HDMI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7ED83A3-E468-4A12-BDE0-7FFBA6C45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04905"/>
              </p:ext>
            </p:extLst>
          </p:nvPr>
        </p:nvGraphicFramePr>
        <p:xfrm>
          <a:off x="2489619" y="1280707"/>
          <a:ext cx="6187119" cy="248119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4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206885683"/>
                    </a:ext>
                  </a:extLst>
                </a:gridCol>
              </a:tblGrid>
              <a:tr h="243128">
                <a:tc rowSpan="12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M70q Tiny Gen 2 + </a:t>
                      </a:r>
                    </a:p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Tiny-in-One4 22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$1413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$1473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$1533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$1833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11MY001RUS/11MY001RCA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11MY001SUS/11MY001SCA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11MY001YUS/11MY001YCA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11MY000UUS/11MY000UCA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lang="hr-HR" sz="800" b="1" i="0" u="none" strike="noStrike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21.5” 1080p Non-Touch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21.5” 1080p Non-Touch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21.5” 1080p Non-Touch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21.5” 1080p Non-Touch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Core i5-11400T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Core i5-11400T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Core i5-11400T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Core i7-11700T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128GB M.2 PCIe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256GB M.2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256GB M.2 PCIe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256GB M.2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2 x DP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2 x DP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2 x DP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2 x DP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 Year Onsite</a:t>
                      </a:r>
                      <a:endParaRPr lang="en-US" sz="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 Year Onsite</a:t>
                      </a:r>
                      <a:endParaRPr lang="en-US" sz="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7AB80994-E8AC-4A1E-8FD0-D6A716DCD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964976"/>
              </p:ext>
            </p:extLst>
          </p:nvPr>
        </p:nvGraphicFramePr>
        <p:xfrm>
          <a:off x="2493807" y="3780863"/>
          <a:ext cx="6179702" cy="248119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7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4200327536"/>
                    </a:ext>
                  </a:extLst>
                </a:gridCol>
              </a:tblGrid>
              <a:tr h="243128">
                <a:tc rowSpan="12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M80q Tiny + Tiny-in-One4 24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$1339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$1469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$1619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50000"/>
                        </a:lnSpc>
                      </a:pPr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11DN0034US/11DN0034CA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1DN0036US/1DN0036CA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hr-HR" sz="800" b="1" i="0" u="none" strike="noStrike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u="none" strike="noStrike" baseline="0">
                          <a:latin typeface="Arial" charset="0"/>
                          <a:ea typeface="Arial" charset="0"/>
                          <a:cs typeface="Arial" charset="0"/>
                        </a:rPr>
                        <a:t>11DN005CUS/11DN005CCA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11GCPAR1US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11DN0041US/11DN0041CA*</a:t>
                      </a:r>
                      <a:endParaRPr lang="en-US" sz="800" b="1" i="0" u="none" strike="noStrike" kern="1200" baseline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11GCPAR1US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lang="hr-HR" sz="800" b="1" i="0" u="none" strike="noStrike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23.8” 1080p Non-Touch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23.8” 1080p Non-Touch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23.8” 1080p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Multi-Touch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23.8” 1080p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Multi-Touch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i5-10500T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i5-10500T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i7-10700T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i7-10700T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512GB M.2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M.2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M.2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M.2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 x DP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DP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DP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 x DP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 Year Onsite</a:t>
                      </a:r>
                      <a:endParaRPr lang="en-US" sz="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 Year Onsite</a:t>
                      </a:r>
                      <a:endParaRPr lang="en-US" sz="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14D1EF3-9A38-4D0D-9D7D-B55E6042C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816720"/>
              </p:ext>
            </p:extLst>
          </p:nvPr>
        </p:nvGraphicFramePr>
        <p:xfrm>
          <a:off x="8699499" y="1276564"/>
          <a:ext cx="3456432" cy="248119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128">
                <a:tc rowSpan="1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kern="1200" noProof="0" dirty="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M75q Gen 2 Tiny + Tiny-in-One 22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$869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$1189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11JB000NUS/11JB000NCA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hr-HR" sz="800" b="1" i="0" u="none" strike="noStrike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11JB0020US/11JB002OCA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  <a:r>
                        <a:rPr lang="en-US" sz="800" b="1" i="0" u="none" strike="noStrik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hr-HR" sz="800" b="1" i="0" u="none" strike="noStrike" baseline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21.5” 1080p Non-Touch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21.5” 1080p Non-Touch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Ryzen 3 PRO 4350G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Ryzen 7 PRO 4750G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3200MHz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3200MHz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128GB M.2 PCIe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M.2 PCIe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DP Out, HDMI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Wi-Fi + BT, Webcam / Mic, </a:t>
                      </a:r>
                    </a:p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DP Out, HDMI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kumimoji="0" lang="cs-CZ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C193B2B7-990D-40A7-80C6-82B53A759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715869"/>
              </p:ext>
            </p:extLst>
          </p:nvPr>
        </p:nvGraphicFramePr>
        <p:xfrm>
          <a:off x="-1" y="3787749"/>
          <a:ext cx="2459736" cy="242938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128">
                <a:tc rowSpan="12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M60e Tiny + Tiny-in-One4 24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$929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50000"/>
                        </a:lnSpc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11LV004TUS/11LV004TCA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</a:t>
                      </a:r>
                      <a:endParaRPr lang="en-US" sz="800" b="1" i="0" u="none" strike="noStrike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baseline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*Sold Separately</a:t>
                      </a:r>
                      <a:endParaRPr lang="hr-HR" sz="800" b="1" i="0" u="none" strike="noStrike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23.8” 1080p Non-Touch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WLED Borderless Panel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i3-1005G1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M.2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 + BT, Webcam / Mic, DP Out, DP in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+mn-lt"/>
                          <a:ea typeface="Calibri"/>
                          <a:cs typeface="Times New Roman"/>
                        </a:rPr>
                        <a:t>Lift / Tilt / Pivot Stand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 10 Pro 64</a:t>
                      </a:r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02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 Year Onsite</a:t>
                      </a:r>
                      <a:endParaRPr lang="en-US" sz="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AF10B59B-F1D4-4A55-A5AE-114B05DF6610}"/>
              </a:ext>
            </a:extLst>
          </p:cNvPr>
          <p:cNvSpPr txBox="1"/>
          <p:nvPr/>
        </p:nvSpPr>
        <p:spPr>
          <a:xfrm>
            <a:off x="0" y="1426024"/>
            <a:ext cx="2590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All TC Tiny’s and Tiny-In-One’s are compatible.</a:t>
            </a:r>
          </a:p>
        </p:txBody>
      </p:sp>
    </p:spTree>
    <p:extLst>
      <p:ext uri="{BB962C8B-B14F-4D97-AF65-F5344CB8AC3E}">
        <p14:creationId xmlns:p14="http://schemas.microsoft.com/office/powerpoint/2010/main" val="2402579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673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7FA4925-992C-40AF-9DD4-2CC76E27D9B8}"/>
              </a:ext>
            </a:extLst>
          </p:cNvPr>
          <p:cNvSpPr txBox="1">
            <a:spLocks/>
          </p:cNvSpPr>
          <p:nvPr/>
        </p:nvSpPr>
        <p:spPr bwMode="white">
          <a:xfrm>
            <a:off x="2197361" y="4307138"/>
            <a:ext cx="1906562" cy="158421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AMD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 &amp; light 16-inch with all-day battery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841A712-6062-485F-805A-3EB6D0347214}"/>
              </a:ext>
            </a:extLst>
          </p:cNvPr>
          <p:cNvSpPr txBox="1">
            <a:spLocks/>
          </p:cNvSpPr>
          <p:nvPr/>
        </p:nvSpPr>
        <p:spPr bwMode="white">
          <a:xfrm>
            <a:off x="10333256" y="4301408"/>
            <a:ext cx="1835737" cy="123394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P17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Ultimate power and only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17-inch ThinkPad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065E13E-CA4B-49BF-A2A9-2CD08D802E9E}"/>
              </a:ext>
            </a:extLst>
          </p:cNvPr>
          <p:cNvSpPr txBox="1">
            <a:spLocks/>
          </p:cNvSpPr>
          <p:nvPr/>
        </p:nvSpPr>
        <p:spPr bwMode="white">
          <a:xfrm>
            <a:off x="5989103" y="4301408"/>
            <a:ext cx="2076566" cy="142622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Ultra-premium 16-inch*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Now even more performance up to NVIDIA RTX A5000 Graphics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C15E10C-07D5-4BD5-9D8F-B91EABB4021A}"/>
              </a:ext>
            </a:extLst>
          </p:cNvPr>
          <p:cNvSpPr txBox="1">
            <a:spLocks/>
          </p:cNvSpPr>
          <p:nvPr/>
        </p:nvSpPr>
        <p:spPr bwMode="white">
          <a:xfrm>
            <a:off x="37115" y="4295214"/>
            <a:ext cx="2063545" cy="1501260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AMD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Ultra-portable 14-inch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with all-day battery</a:t>
            </a:r>
          </a:p>
        </p:txBody>
      </p:sp>
      <p:pic>
        <p:nvPicPr>
          <p:cNvPr id="30" name="Picture 29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A398DE90-4D76-4897-A02A-9718753857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31" y="2139297"/>
            <a:ext cx="3607978" cy="2030089"/>
          </a:xfrm>
          <a:prstGeom prst="rect">
            <a:avLst/>
          </a:prstGeom>
        </p:spPr>
      </p:pic>
      <p:pic>
        <p:nvPicPr>
          <p:cNvPr id="31" name="Picture 30" descr="A picture containing text, electronics, computer, dark&#10;&#10;Description automatically generated">
            <a:extLst>
              <a:ext uri="{FF2B5EF4-FFF2-40B4-BE49-F238E27FC236}">
                <a16:creationId xmlns:a16="http://schemas.microsoft.com/office/drawing/2014/main" id="{45BB343C-91E9-4827-88DC-B0DACB7D2E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112" y="2084910"/>
            <a:ext cx="3801294" cy="21388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A1C55B-466B-46DA-A6F0-49C7ABF1F5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437" y="2366618"/>
            <a:ext cx="3299218" cy="19795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85F0E23-91AA-4ED5-BD7D-63B9FB72E0CC}"/>
              </a:ext>
            </a:extLst>
          </p:cNvPr>
          <p:cNvSpPr txBox="1"/>
          <p:nvPr/>
        </p:nvSpPr>
        <p:spPr>
          <a:xfrm>
            <a:off x="5904812" y="6110445"/>
            <a:ext cx="27234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*16” panel available on ThinkPad P1 Gen4 only </a:t>
            </a:r>
          </a:p>
        </p:txBody>
      </p:sp>
      <p:pic>
        <p:nvPicPr>
          <p:cNvPr id="34" name="Picture 33" descr="A picture containing text, dark, lit, computer&#10;&#10;Description automatically generated">
            <a:extLst>
              <a:ext uri="{FF2B5EF4-FFF2-40B4-BE49-F238E27FC236}">
                <a16:creationId xmlns:a16="http://schemas.microsoft.com/office/drawing/2014/main" id="{8F143111-7DAA-4042-AC54-8FE2AE3064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618" y="2150047"/>
            <a:ext cx="3660169" cy="2196102"/>
          </a:xfrm>
          <a:prstGeom prst="rect">
            <a:avLst/>
          </a:prstGeom>
        </p:spPr>
      </p:pic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6CA2E9D-37DC-4254-9C35-17A8902601AC}"/>
              </a:ext>
            </a:extLst>
          </p:cNvPr>
          <p:cNvSpPr txBox="1">
            <a:spLocks/>
          </p:cNvSpPr>
          <p:nvPr/>
        </p:nvSpPr>
        <p:spPr bwMode="white">
          <a:xfrm>
            <a:off x="4025780" y="4295214"/>
            <a:ext cx="2154709" cy="112574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P15v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T15p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Value 15.6-inch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NVIDIA Professional (P15v) or Consumer GeForce Graphics (T15p)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475B44E-3C4B-405D-9156-255F4872F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840" y="2408583"/>
            <a:ext cx="1879032" cy="1879032"/>
          </a:xfrm>
          <a:prstGeom prst="rect">
            <a:avLst/>
          </a:prstGeom>
        </p:spPr>
      </p:pic>
      <p:pic>
        <p:nvPicPr>
          <p:cNvPr id="37" name="Picture 36" descr="A picture containing text, computer, electronics, computer&#10;&#10;Description automatically generated">
            <a:extLst>
              <a:ext uri="{FF2B5EF4-FFF2-40B4-BE49-F238E27FC236}">
                <a16:creationId xmlns:a16="http://schemas.microsoft.com/office/drawing/2014/main" id="{6B443168-C68A-4A9A-80F5-657E206585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602" y="1129203"/>
            <a:ext cx="3131720" cy="1879032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F7C0AFC-05D9-4CF5-94B7-0F81DA3C9DB0}"/>
              </a:ext>
            </a:extLst>
          </p:cNvPr>
          <p:cNvSpPr txBox="1">
            <a:spLocks/>
          </p:cNvSpPr>
          <p:nvPr/>
        </p:nvSpPr>
        <p:spPr bwMode="white">
          <a:xfrm>
            <a:off x="8122107" y="4295214"/>
            <a:ext cx="2154710" cy="112574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ThinkPad P16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P15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T15g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Performance 15.6-inch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NVIDIA RTX Professional (P15) or Consumer GeForce Graphics (T15g)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4B71E4B-17DB-417C-B76B-8FE31BE8BA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8139" y="2792589"/>
            <a:ext cx="1662609" cy="137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09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C841F-7806-45CD-9A83-54E4A468E158}"/>
              </a:ext>
            </a:extLst>
          </p:cNvPr>
          <p:cNvSpPr txBox="1"/>
          <p:nvPr/>
        </p:nvSpPr>
        <p:spPr>
          <a:xfrm>
            <a:off x="110763" y="1583662"/>
            <a:ext cx="38080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Completely new design.  P15 and P17 will transition to the ThinkPad P16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HX-class CPUs (55W)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A5500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128GB DDR5 RAM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8TB Gen4 PCIe Storage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Lenovo Rep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UHD+ OLED touch coming soon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16” 16:10 Display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 new thermal design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04621F-B35D-491E-A0A7-AD951518BED4}"/>
              </a:ext>
            </a:extLst>
          </p:cNvPr>
          <p:cNvSpPr txBox="1"/>
          <p:nvPr/>
        </p:nvSpPr>
        <p:spPr>
          <a:xfrm rot="19889479">
            <a:off x="-3140" y="1033301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NEW!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D2DBF0-5955-4F37-8A75-B087EA05618D}"/>
              </a:ext>
            </a:extLst>
          </p:cNvPr>
          <p:cNvGraphicFramePr>
            <a:graphicFrameLocks noGrp="1"/>
          </p:cNvGraphicFramePr>
          <p:nvPr/>
        </p:nvGraphicFramePr>
        <p:xfrm>
          <a:off x="4166464" y="1396238"/>
          <a:ext cx="7753391" cy="252109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2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314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921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314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21314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  <a:gridCol w="921314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21314">
                  <a:extLst>
                    <a:ext uri="{9D8B030D-6E8A-4147-A177-3AD203B41FA5}">
                      <a16:colId xmlns:a16="http://schemas.microsoft.com/office/drawing/2014/main" val="1429482423"/>
                    </a:ext>
                  </a:extLst>
                </a:gridCol>
                <a:gridCol w="921314">
                  <a:extLst>
                    <a:ext uri="{9D8B030D-6E8A-4147-A177-3AD203B41FA5}">
                      <a16:colId xmlns:a16="http://schemas.microsoft.com/office/drawing/2014/main" val="3691065739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 Gen 1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Ultimate Performance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$3,989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$4,159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$4,429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$4,769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$5,169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21D6005MUS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21D6006NUS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21D6005QUS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21D6006PUS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21D6008WUS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21D6006UUS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21D60074US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21D6005WUS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i7-12850HX 16C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i7-12850HX 16C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i9-12950HX 16C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i7-12850HX 16C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i7-12850HX 16C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WQUXGA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A1000 (4GB)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A3000 (12GB)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A4500 (16GB)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D68DA3-F909-4930-AFD9-AF037F36D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713" y="3977122"/>
            <a:ext cx="2708507" cy="2247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818168-B802-4ED3-B398-6DD6CC7A80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36" t="11339" r="22031" b="12101"/>
          <a:stretch/>
        </p:blipFill>
        <p:spPr>
          <a:xfrm>
            <a:off x="6699848" y="4038470"/>
            <a:ext cx="2708507" cy="2216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C5C83-ED14-43D4-A625-51ED5E4F29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08" t="13427" r="19611" b="11250"/>
          <a:stretch/>
        </p:blipFill>
        <p:spPr>
          <a:xfrm>
            <a:off x="9390943" y="4094935"/>
            <a:ext cx="2651760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B5D766-EF20-49E7-9C11-F309282C5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53" y="5456405"/>
            <a:ext cx="2902759" cy="3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47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2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48983" y="1746103"/>
            <a:ext cx="37537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P16s AMD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clean sheet design.  Powerful and mobile.  The P14s AMD Gen 2 will transition to the P16s AMD Gen 1.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6nm Rembrandt Ryzen CPUs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RDNA2 Radeon Integrated Graphics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32GB of LPDDR5 (Soldered)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6400Mhz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latency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Blazing fast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 – Up to 2TB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3.81lbs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968A7-8E6F-42FE-9849-4AE5B766AF86}"/>
              </a:ext>
            </a:extLst>
          </p:cNvPr>
          <p:cNvSpPr txBox="1"/>
          <p:nvPr/>
        </p:nvSpPr>
        <p:spPr>
          <a:xfrm rot="19889479">
            <a:off x="-3140" y="1211827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NEW!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3802701" y="1318261"/>
          <a:ext cx="4226601" cy="239917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97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202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57202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57202">
                  <a:extLst>
                    <a:ext uri="{9D8B030D-6E8A-4147-A177-3AD203B41FA5}">
                      <a16:colId xmlns:a16="http://schemas.microsoft.com/office/drawing/2014/main" val="588374131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P16s Gen 1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$2,289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$2,849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21CK001HUS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21CK001MUS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21CK001PUS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21CK001QUS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R5 Pro 6650U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46B381-3773-46B4-9AC6-6F75C9A60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2" t="18429" r="8136" b="20127"/>
          <a:stretch/>
        </p:blipFill>
        <p:spPr>
          <a:xfrm>
            <a:off x="4006096" y="3936012"/>
            <a:ext cx="2627386" cy="1929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DFD3BB-DD8C-4631-8F6C-BC47B67FA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41" t="19941" r="10770" b="21726"/>
          <a:stretch/>
        </p:blipFill>
        <p:spPr>
          <a:xfrm>
            <a:off x="6633482" y="3903309"/>
            <a:ext cx="2612266" cy="19291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6D207A-1DB2-4B67-A5DD-10E56C4688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86" t="17917" r="11068" b="25178"/>
          <a:stretch/>
        </p:blipFill>
        <p:spPr>
          <a:xfrm>
            <a:off x="9538623" y="3936012"/>
            <a:ext cx="2601219" cy="18655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4A8604-7667-4938-B9A8-0E8776462E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80" t="18429" r="8151" b="19762"/>
          <a:stretch/>
        </p:blipFill>
        <p:spPr>
          <a:xfrm>
            <a:off x="8560248" y="1334176"/>
            <a:ext cx="2751557" cy="20278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30D335-F310-401C-9B67-1F0F4D65E0FD}"/>
              </a:ext>
            </a:extLst>
          </p:cNvPr>
          <p:cNvGrpSpPr/>
          <p:nvPr/>
        </p:nvGrpSpPr>
        <p:grpSpPr>
          <a:xfrm rot="3324595">
            <a:off x="9376684" y="368901"/>
            <a:ext cx="2943225" cy="1789845"/>
            <a:chOff x="7751990" y="1099685"/>
            <a:chExt cx="2943225" cy="1789845"/>
          </a:xfrm>
        </p:grpSpPr>
        <p:sp>
          <p:nvSpPr>
            <p:cNvPr id="15" name="Explosion: 14 Points 14">
              <a:extLst>
                <a:ext uri="{FF2B5EF4-FFF2-40B4-BE49-F238E27FC236}">
                  <a16:creationId xmlns:a16="http://schemas.microsoft.com/office/drawing/2014/main" id="{4E1D410C-14C0-4D04-82DD-0328F6EDA615}"/>
                </a:ext>
              </a:extLst>
            </p:cNvPr>
            <p:cNvSpPr/>
            <p:nvPr/>
          </p:nvSpPr>
          <p:spPr>
            <a:xfrm rot="21004261">
              <a:off x="7751990" y="1099685"/>
              <a:ext cx="2943225" cy="1789845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37B337-2E67-418D-B022-D19C43104C54}"/>
                </a:ext>
              </a:extLst>
            </p:cNvPr>
            <p:cNvSpPr txBox="1"/>
            <p:nvPr/>
          </p:nvSpPr>
          <p:spPr>
            <a:xfrm rot="19889479">
              <a:off x="8278251" y="1625504"/>
              <a:ext cx="1860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Storm Grey SS: September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828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67E37-9BCF-455A-AEDD-C8F477283667}"/>
              </a:ext>
            </a:extLst>
          </p:cNvPr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08688-CD27-4290-9BE7-EF9F865DC8E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0B53CB-E3E4-457A-8D75-F43AD015493C}"/>
              </a:ext>
            </a:extLst>
          </p:cNvPr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0AD4A-39FE-4C3C-A9AA-4752BA0F1155}"/>
              </a:ext>
            </a:extLst>
          </p:cNvPr>
          <p:cNvSpPr txBox="1"/>
          <p:nvPr/>
        </p:nvSpPr>
        <p:spPr>
          <a:xfrm>
            <a:off x="48984" y="2111860"/>
            <a:ext cx="368460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 Gen 5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A5500</a:t>
            </a:r>
          </a:p>
          <a:p>
            <a:pPr marL="457200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Also offering GeForce RTX 3070Ti/3080Ti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displays with X-Rite Factory Color Calibration and Low Blue Light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Eyesafe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 certification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QHD+ with high refresh rate (165Hz)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metal cooling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Starting at 3.99lb (1.81kg) 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5F4EF-AC81-40B1-90D5-3A9325A17A8D}"/>
              </a:ext>
            </a:extLst>
          </p:cNvPr>
          <p:cNvSpPr txBox="1"/>
          <p:nvPr/>
        </p:nvSpPr>
        <p:spPr>
          <a:xfrm rot="19889479">
            <a:off x="-3140" y="1438249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NEW!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8BD9B9-027C-4CA4-A725-FA41C543EA41}"/>
              </a:ext>
            </a:extLst>
          </p:cNvPr>
          <p:cNvGraphicFramePr>
            <a:graphicFrameLocks noGrp="1"/>
          </p:cNvGraphicFramePr>
          <p:nvPr/>
        </p:nvGraphicFramePr>
        <p:xfrm>
          <a:off x="3811323" y="1310513"/>
          <a:ext cx="6566214" cy="252109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67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462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885462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  <a:gridCol w="885462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885462">
                  <a:extLst>
                    <a:ext uri="{9D8B030D-6E8A-4147-A177-3AD203B41FA5}">
                      <a16:colId xmlns:a16="http://schemas.microsoft.com/office/drawing/2014/main" val="588374131"/>
                    </a:ext>
                  </a:extLst>
                </a:gridCol>
                <a:gridCol w="885462">
                  <a:extLst>
                    <a:ext uri="{9D8B030D-6E8A-4147-A177-3AD203B41FA5}">
                      <a16:colId xmlns:a16="http://schemas.microsoft.com/office/drawing/2014/main" val="3151446290"/>
                    </a:ext>
                  </a:extLst>
                </a:gridCol>
                <a:gridCol w="885462">
                  <a:extLst>
                    <a:ext uri="{9D8B030D-6E8A-4147-A177-3AD203B41FA5}">
                      <a16:colId xmlns:a16="http://schemas.microsoft.com/office/drawing/2014/main" val="3392616138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 Gen 5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$4,019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$4,079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$4,169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$4,339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$4,329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21DC004FUS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21DC003YUS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21DC004JUS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21DC004AUS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21DC003XUS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21DC003VUS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21DC003SUS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 14C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WUXGA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WQUXGA </a:t>
                      </a: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WQUXGA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WUXGA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WQUXGA </a:t>
                      </a: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A1000 (4GB)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A1000 (4GB)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A1000 (4GB)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5F3E86-77DD-41D3-B42D-A4CA648C8977}"/>
              </a:ext>
            </a:extLst>
          </p:cNvPr>
          <p:cNvGraphicFramePr>
            <a:graphicFrameLocks noGrp="1"/>
          </p:cNvGraphicFramePr>
          <p:nvPr/>
        </p:nvGraphicFramePr>
        <p:xfrm>
          <a:off x="3802701" y="3875459"/>
          <a:ext cx="3888634" cy="238987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3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499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1138499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 Gen 5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$6,049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$6,359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$6,899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21DC003PUS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21DC0047US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21DC0039US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i9-12900H 14C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i9-12900H 14C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i9-12900H 14C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WQUXGA (UHD+)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3080Ti (16GB)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3080Ti (16GB)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A5500 (16GB)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F43C5F8-AECC-42E1-AC9C-273CB0EA973E}"/>
              </a:ext>
            </a:extLst>
          </p:cNvPr>
          <p:cNvSpPr txBox="1"/>
          <p:nvPr/>
        </p:nvSpPr>
        <p:spPr>
          <a:xfrm>
            <a:off x="10021209" y="4020911"/>
            <a:ext cx="2118632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High-End Performance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Models with higher performing GPUs* come with Vapor Chamber and liquid metal** as a part of thermal assembly.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RTX A3000, A4500, A5500, 3070Ti, or 3080Ti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Liquid metal: Gallium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F45489A-231A-44B7-9242-009D3261B9C4}"/>
              </a:ext>
            </a:extLst>
          </p:cNvPr>
          <p:cNvSpPr/>
          <p:nvPr/>
        </p:nvSpPr>
        <p:spPr>
          <a:xfrm rot="10800000">
            <a:off x="9539968" y="4751614"/>
            <a:ext cx="395968" cy="224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73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rgbClr val="FFFFFF"/>
                </a:solidFill>
                <a:ea typeface="Arial" charset="0"/>
                <a:cs typeface="Arial" charset="0"/>
              </a:rPr>
              <a:t>Prices shown do not include rebate (if available).</a:t>
            </a:r>
            <a:endParaRPr lang="en-US" sz="900">
              <a:solidFill>
                <a:srgbClr val="FF6A00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Education Solutions</a:t>
            </a:r>
            <a:endParaRPr lang="en-US" sz="1800" baseline="30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816A5BC-25D4-44D3-8DBB-6A3F81A3C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561022"/>
              </p:ext>
            </p:extLst>
          </p:nvPr>
        </p:nvGraphicFramePr>
        <p:xfrm>
          <a:off x="2846660" y="1314268"/>
          <a:ext cx="1379478" cy="2445436"/>
        </p:xfrm>
        <a:graphic>
          <a:graphicData uri="http://schemas.openxmlformats.org/drawingml/2006/table">
            <a:tbl>
              <a:tblPr firstRow="1"/>
              <a:tblGrid>
                <a:gridCol w="1803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9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843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Windows G3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82HY0009US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8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82HY0009CF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2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3015Ce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8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64GB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eMMC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8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26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8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27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59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99ABF92-F83A-4836-8955-37260DF29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126038"/>
              </p:ext>
            </p:extLst>
          </p:nvPr>
        </p:nvGraphicFramePr>
        <p:xfrm>
          <a:off x="4235494" y="1314268"/>
          <a:ext cx="2581555" cy="2438835"/>
        </p:xfrm>
        <a:graphic>
          <a:graphicData uri="http://schemas.openxmlformats.org/drawingml/2006/table">
            <a:tbl>
              <a:tblPr firstRow="1"/>
              <a:tblGrid>
                <a:gridCol w="1850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97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6740">
                  <a:extLst>
                    <a:ext uri="{9D8B030D-6E8A-4147-A177-3AD203B41FA5}">
                      <a16:colId xmlns:a16="http://schemas.microsoft.com/office/drawing/2014/main" val="3426211137"/>
                    </a:ext>
                  </a:extLst>
                </a:gridCol>
              </a:tblGrid>
              <a:tr h="21636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300e Windows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82J1000HUS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82J1000GUS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82J1000HCF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82J1000GCF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3015Ce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3015Ce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3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64GB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eMMC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64GB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eMMC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3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Camera, 2x2 AC WLAN, BT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Camera, 2x2 AC WLAN, BT, </a:t>
                      </a:r>
                      <a:r>
                        <a:rPr lang="en-US" sz="600" b="1" i="0" u="none" strike="noStrike" kern="1200" noProof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Pen</a:t>
                      </a:r>
                      <a:endParaRPr lang="en-US" sz="600" b="1" i="0" u="none" strike="noStrike" kern="1200"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3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8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11EA1AB-099E-46B9-AD62-A9ADA0BAB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732881"/>
              </p:ext>
            </p:extLst>
          </p:nvPr>
        </p:nvGraphicFramePr>
        <p:xfrm>
          <a:off x="6811996" y="1309930"/>
          <a:ext cx="1386893" cy="2438835"/>
        </p:xfrm>
        <a:graphic>
          <a:graphicData uri="http://schemas.openxmlformats.org/drawingml/2006/table">
            <a:tbl>
              <a:tblPr firstRow="1"/>
              <a:tblGrid>
                <a:gridCol w="1813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55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991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V14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82C6S03E00</a:t>
                      </a: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1" i="0" u="none" strike="noStrike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0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3150U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2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128GB PCIe M.2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2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Camera, 2x2 AC WLAN, BT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2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68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12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79A084B-CCE2-4C71-B6AC-96CD5FF6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295017"/>
              </p:ext>
            </p:extLst>
          </p:nvPr>
        </p:nvGraphicFramePr>
        <p:xfrm>
          <a:off x="3634802" y="3757534"/>
          <a:ext cx="3782938" cy="2474942"/>
        </p:xfrm>
        <a:graphic>
          <a:graphicData uri="http://schemas.openxmlformats.org/drawingml/2006/table">
            <a:tbl>
              <a:tblPr firstRow="1"/>
              <a:tblGrid>
                <a:gridCol w="2026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4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3413">
                  <a:extLst>
                    <a:ext uri="{9D8B030D-6E8A-4147-A177-3AD203B41FA5}">
                      <a16:colId xmlns:a16="http://schemas.microsoft.com/office/drawing/2014/main" val="3426211137"/>
                    </a:ext>
                  </a:extLst>
                </a:gridCol>
                <a:gridCol w="1193413">
                  <a:extLst>
                    <a:ext uri="{9D8B030D-6E8A-4147-A177-3AD203B41FA5}">
                      <a16:colId xmlns:a16="http://schemas.microsoft.com/office/drawing/2014/main" val="1977621343"/>
                    </a:ext>
                  </a:extLst>
                </a:gridCol>
              </a:tblGrid>
              <a:tr h="21712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14w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7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81MQ000MUS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82N80004US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82N80002US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81MQ000RCF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82N80004CF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82N80002CF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8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A6-9220C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4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64</a:t>
                      </a:r>
                      <a:r>
                        <a:rPr lang="pl-PL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GB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eMMC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64</a:t>
                      </a:r>
                      <a:r>
                        <a:rPr lang="pl-PL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GB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eMMC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128GB PCIe M.2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IPS 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  <a:endParaRPr lang="en-US" sz="600" b="0" i="0" u="none" strike="noStrike" kern="1200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IPS </a:t>
                      </a:r>
                      <a:r>
                        <a:rPr lang="en-US" sz="6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  <a:endParaRPr lang="en-US" sz="600" b="0" i="0" u="none" strike="noStrike" kern="1200" baseline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7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16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6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006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67E37-9BCF-455A-AEDD-C8F477283667}"/>
              </a:ext>
            </a:extLst>
          </p:cNvPr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08688-CD27-4290-9BE7-EF9F865DC8E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0B53CB-E3E4-457A-8D75-F43AD015493C}"/>
              </a:ext>
            </a:extLst>
          </p:cNvPr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4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464D7E8-569B-495F-8417-E7FB57A45B0F}"/>
              </a:ext>
            </a:extLst>
          </p:cNvPr>
          <p:cNvGraphicFramePr>
            <a:graphicFrameLocks noGrp="1"/>
          </p:cNvGraphicFramePr>
          <p:nvPr/>
        </p:nvGraphicFramePr>
        <p:xfrm>
          <a:off x="3885145" y="1313187"/>
          <a:ext cx="8213325" cy="24544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6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1022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644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966976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 3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$2,399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$2,939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$3,629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+mj-lt"/>
                        </a:rPr>
                        <a:t>21AK002FUS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21AK002LUS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21AK002KUS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21AK002CUS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21AK0028US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21AK002HUS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21AK002GUS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21AK0029US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i7-1270P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i5-1250P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</a:t>
                      </a:r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 UHD+ </a:t>
                      </a: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5F6ED1-5E8A-4289-AA57-80846BB710F3}"/>
              </a:ext>
            </a:extLst>
          </p:cNvPr>
          <p:cNvGraphicFramePr>
            <a:graphicFrameLocks noGrp="1"/>
          </p:cNvGraphicFramePr>
          <p:nvPr/>
        </p:nvGraphicFramePr>
        <p:xfrm>
          <a:off x="3885145" y="3814071"/>
          <a:ext cx="8213325" cy="24544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6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1013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5424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966976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P16s Gen 1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$2,969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$3,489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+mj-lt"/>
                        </a:rPr>
                        <a:t>21BT001KUS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21BT001VUS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21BT001QUS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21BT001PUS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21BT001MUS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21BT001GUS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21BT001NUS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21BT001RUS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i7-1270P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i5-1250P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</a:t>
                      </a:r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 QHD+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90AD4A-39FE-4C3C-A9AA-4752BA0F1155}"/>
              </a:ext>
            </a:extLst>
          </p:cNvPr>
          <p:cNvSpPr txBox="1"/>
          <p:nvPr/>
        </p:nvSpPr>
        <p:spPr>
          <a:xfrm>
            <a:off x="90354" y="2111860"/>
            <a:ext cx="36846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Gen 3 and P16s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Core P28 CPUs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16:10 displays; narrow bezels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NVIDIA T550 GPU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Offering Intel Iris Xe Integrated Graphics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48GB of DDR4 RAM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Windows 11 Pro*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*Models with Windows 10 Pro coming soon!!</a:t>
            </a:r>
          </a:p>
        </p:txBody>
      </p:sp>
    </p:spTree>
    <p:extLst>
      <p:ext uri="{BB962C8B-B14F-4D97-AF65-F5344CB8AC3E}">
        <p14:creationId xmlns:p14="http://schemas.microsoft.com/office/powerpoint/2010/main" val="4268749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67E37-9BCF-455A-AEDD-C8F477283667}"/>
              </a:ext>
            </a:extLst>
          </p:cNvPr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08688-CD27-4290-9BE7-EF9F865DC8E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0B53CB-E3E4-457A-8D75-F43AD015493C}"/>
              </a:ext>
            </a:extLst>
          </p:cNvPr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5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0AD4A-39FE-4C3C-A9AA-4752BA0F1155}"/>
              </a:ext>
            </a:extLst>
          </p:cNvPr>
          <p:cNvSpPr txBox="1"/>
          <p:nvPr/>
        </p:nvSpPr>
        <p:spPr>
          <a:xfrm>
            <a:off x="90354" y="2111860"/>
            <a:ext cx="36846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P15v Gen 3 and T15p Gen 3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A2000*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NVIDIA RTX 3050 4GB (T15p)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More models coming soon with vpro CPUs and A2000 GPU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1AD901-9602-4EAF-B1E7-1143D958A62A}"/>
              </a:ext>
            </a:extLst>
          </p:cNvPr>
          <p:cNvGraphicFramePr>
            <a:graphicFrameLocks noGrp="1"/>
          </p:cNvGraphicFramePr>
          <p:nvPr/>
        </p:nvGraphicFramePr>
        <p:xfrm>
          <a:off x="4664486" y="3782209"/>
          <a:ext cx="5704099" cy="22608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91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3473152406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2054121547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1085106709"/>
                    </a:ext>
                  </a:extLst>
                </a:gridCol>
              </a:tblGrid>
              <a:tr h="238916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T15p Gen 3                   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Entry Power User/Prosumer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$2,479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$2,639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$2,759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$3,119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$3,369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6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5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21DA000YUS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21DA0011US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21DA0010US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21DA000WUS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21DA000XUS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8GB DDR5 4800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 DDR5 4800</a:t>
                      </a:r>
                      <a:endParaRPr lang="en-US" sz="800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16GB DDR5 4800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32GB DDR5 4800</a:t>
                      </a:r>
                      <a:endParaRPr lang="en-US" dirty="0">
                        <a:latin typeface="+mj-lt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32GB DDR5 4800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256GB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15.6" FHD 2D Camera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15.6" FHD IR Camera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15.6" FHD IR Camera</a:t>
                      </a:r>
                      <a:endParaRPr kumimoji="0"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15.6" FHD IR Camera</a:t>
                      </a:r>
                      <a:endParaRPr kumimoji="0" lang="en-US" sz="800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15.6" UHD IR Camera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91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8BD9B9-027C-4CA4-A725-FA41C543EA41}"/>
              </a:ext>
            </a:extLst>
          </p:cNvPr>
          <p:cNvGraphicFramePr>
            <a:graphicFrameLocks noGrp="1"/>
          </p:cNvGraphicFramePr>
          <p:nvPr/>
        </p:nvGraphicFramePr>
        <p:xfrm>
          <a:off x="4664486" y="1310513"/>
          <a:ext cx="6318865" cy="236802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09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925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98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4925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84925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  <a:gridCol w="984925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 3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$3,449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21D8003BUS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21D8003KUS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21D80036US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21D80033US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21D8003HUS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21D8003JUS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i5-12500H 12C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i5-12500H 12C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T600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687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6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393B6651-6C69-4402-85DC-5EC53B5E9B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912" y="3754685"/>
            <a:ext cx="4998603" cy="281254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E626D51-6FC4-4141-A33A-8BFC672D4D9C}"/>
              </a:ext>
            </a:extLst>
          </p:cNvPr>
          <p:cNvGraphicFramePr>
            <a:graphicFrameLocks noGrp="1"/>
          </p:cNvGraphicFramePr>
          <p:nvPr/>
        </p:nvGraphicFramePr>
        <p:xfrm>
          <a:off x="634453" y="1389519"/>
          <a:ext cx="8213325" cy="24544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6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957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0820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966976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Gen2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$2,299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$3,639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+mj-lt"/>
                        </a:rPr>
                        <a:t>20VX00FQUS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20VX00FXUS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20VX00FUUS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20VX00FVUS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20VX00FSUS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20VX00FPUS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20VX00FRUS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20VX00FNUS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i7-1165G7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2D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UHD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2D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</a:t>
                      </a:r>
                    </a:p>
                    <a:p>
                      <a:pPr algn="l" fontAlgn="b"/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2D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2D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2D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2D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touch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2D6A912-3124-4CBA-8407-10178091DA16}"/>
              </a:ext>
            </a:extLst>
          </p:cNvPr>
          <p:cNvSpPr txBox="1"/>
          <p:nvPr/>
        </p:nvSpPr>
        <p:spPr>
          <a:xfrm>
            <a:off x="8209887" y="5245341"/>
            <a:ext cx="119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Gen2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91CBB4A-1BC6-49F9-929C-53ED9482816D}"/>
              </a:ext>
            </a:extLst>
          </p:cNvPr>
          <p:cNvGraphicFramePr>
            <a:graphicFrameLocks noGrp="1"/>
          </p:cNvGraphicFramePr>
          <p:nvPr/>
        </p:nvGraphicFramePr>
        <p:xfrm>
          <a:off x="1453937" y="3969698"/>
          <a:ext cx="2433570" cy="220955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6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</a:tblGrid>
              <a:tr h="232054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 2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 &amp; Light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0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3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+mj-lt"/>
                        </a:rPr>
                        <a:t>20VX00FWUS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20VX00FTUS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i7-1165G7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i5-1145G7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2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2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T500 4GB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595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3CAEF53-A889-4FC5-B019-3F4C699C02AB}"/>
              </a:ext>
            </a:extLst>
          </p:cNvPr>
          <p:cNvSpPr txBox="1"/>
          <p:nvPr/>
        </p:nvSpPr>
        <p:spPr>
          <a:xfrm>
            <a:off x="8884838" y="1389519"/>
            <a:ext cx="2874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**No RJ45 Ethernet port.  No side mechanical dock port or support.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53F9C2-2C3D-409E-AA48-13B2D3D363F5}"/>
              </a:ext>
            </a:extLst>
          </p:cNvPr>
          <p:cNvSpPr txBox="1"/>
          <p:nvPr/>
        </p:nvSpPr>
        <p:spPr>
          <a:xfrm>
            <a:off x="77761" y="5074477"/>
            <a:ext cx="1453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**No RJ45 Ethernet port.  No side mechanical dock port or support.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F690DF-A048-4F54-954D-E4E811FF3CAA}"/>
              </a:ext>
            </a:extLst>
          </p:cNvPr>
          <p:cNvSpPr txBox="1"/>
          <p:nvPr/>
        </p:nvSpPr>
        <p:spPr>
          <a:xfrm>
            <a:off x="-63402" y="4309365"/>
            <a:ext cx="15757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Models with Windows 11 Pro OS</a:t>
            </a:r>
          </a:p>
        </p:txBody>
      </p:sp>
    </p:spTree>
    <p:extLst>
      <p:ext uri="{BB962C8B-B14F-4D97-AF65-F5344CB8AC3E}">
        <p14:creationId xmlns:p14="http://schemas.microsoft.com/office/powerpoint/2010/main" val="2268797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7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90428F-E0F3-4435-8326-511D0EF6C85A}"/>
              </a:ext>
            </a:extLst>
          </p:cNvPr>
          <p:cNvGraphicFramePr>
            <a:graphicFrameLocks noGrp="1"/>
          </p:cNvGraphicFramePr>
          <p:nvPr/>
        </p:nvGraphicFramePr>
        <p:xfrm>
          <a:off x="745472" y="1299705"/>
          <a:ext cx="6108245" cy="249255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80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715">
                  <a:extLst>
                    <a:ext uri="{9D8B030D-6E8A-4147-A177-3AD203B41FA5}">
                      <a16:colId xmlns:a16="http://schemas.microsoft.com/office/drawing/2014/main" val="3473152406"/>
                    </a:ext>
                  </a:extLst>
                </a:gridCol>
                <a:gridCol w="1141715">
                  <a:extLst>
                    <a:ext uri="{9D8B030D-6E8A-4147-A177-3AD203B41FA5}">
                      <a16:colId xmlns:a16="http://schemas.microsoft.com/office/drawing/2014/main" val="2054121547"/>
                    </a:ext>
                  </a:extLst>
                </a:gridCol>
                <a:gridCol w="1141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4883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</a:tblGrid>
              <a:tr h="238916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Gen2 AMD     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Entry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Ultra-portable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$2,359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$2,819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6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5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21A0003PUS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21A0003SUS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21A0003QUS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21A0003TUS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21A0003XUS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5850U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5 PRO 5650U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5850U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5 PRO 5650U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5850U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300n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400n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91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06291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F06DED97-5B19-4D22-BC29-CDD843D34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061" y="1306954"/>
            <a:ext cx="5259397" cy="29592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AB9E3A-9C80-4C5E-8941-D72BC50ED65D}"/>
              </a:ext>
            </a:extLst>
          </p:cNvPr>
          <p:cNvSpPr txBox="1"/>
          <p:nvPr/>
        </p:nvSpPr>
        <p:spPr>
          <a:xfrm>
            <a:off x="10485395" y="2613674"/>
            <a:ext cx="1424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AMD Gen2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9592FA4-234D-45CC-AC2F-A56F8A54B201}"/>
              </a:ext>
            </a:extLst>
          </p:cNvPr>
          <p:cNvGraphicFramePr>
            <a:graphicFrameLocks noGrp="1"/>
          </p:cNvGraphicFramePr>
          <p:nvPr/>
        </p:nvGraphicFramePr>
        <p:xfrm>
          <a:off x="2308415" y="3810184"/>
          <a:ext cx="2622174" cy="249255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7538">
                  <a:extLst>
                    <a:ext uri="{9D8B030D-6E8A-4147-A177-3AD203B41FA5}">
                      <a16:colId xmlns:a16="http://schemas.microsoft.com/office/drawing/2014/main" val="505985829"/>
                    </a:ext>
                  </a:extLst>
                </a:gridCol>
                <a:gridCol w="1072318">
                  <a:extLst>
                    <a:ext uri="{9D8B030D-6E8A-4147-A177-3AD203B41FA5}">
                      <a16:colId xmlns:a16="http://schemas.microsoft.com/office/drawing/2014/main" val="1319724652"/>
                    </a:ext>
                  </a:extLst>
                </a:gridCol>
                <a:gridCol w="1072318">
                  <a:extLst>
                    <a:ext uri="{9D8B030D-6E8A-4147-A177-3AD203B41FA5}">
                      <a16:colId xmlns:a16="http://schemas.microsoft.com/office/drawing/2014/main" val="3330243813"/>
                    </a:ext>
                  </a:extLst>
                </a:gridCol>
              </a:tblGrid>
              <a:tr h="238916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Gen2 AMD     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Entry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Ultra-portable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26917"/>
                  </a:ext>
                </a:extLst>
              </a:tr>
              <a:tr h="14056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87545"/>
                  </a:ext>
                </a:extLst>
              </a:tr>
              <a:tr h="22815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21A0005QUS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21A0005RUS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230606"/>
                  </a:ext>
                </a:extLst>
              </a:tr>
              <a:tr h="235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7 PRO 5850U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Ryzen 5 PRO 5650U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933146"/>
                  </a:ext>
                </a:extLst>
              </a:tr>
              <a:tr h="220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751336"/>
                  </a:ext>
                </a:extLst>
              </a:tr>
              <a:tr h="268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473665"/>
                  </a:ext>
                </a:extLst>
              </a:tr>
              <a:tr h="22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300n 2D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842"/>
                  </a:ext>
                </a:extLst>
              </a:tr>
              <a:tr h="273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78443"/>
                  </a:ext>
                </a:extLst>
              </a:tr>
              <a:tr h="18791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483035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378626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29574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6F37AF4-A71B-4C7E-BF98-ECA261AA699E}"/>
              </a:ext>
            </a:extLst>
          </p:cNvPr>
          <p:cNvSpPr txBox="1"/>
          <p:nvPr/>
        </p:nvSpPr>
        <p:spPr>
          <a:xfrm>
            <a:off x="618853" y="4544053"/>
            <a:ext cx="15757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Models with Windows 11 Pro OS</a:t>
            </a:r>
          </a:p>
        </p:txBody>
      </p:sp>
    </p:spTree>
    <p:extLst>
      <p:ext uri="{BB962C8B-B14F-4D97-AF65-F5344CB8AC3E}">
        <p14:creationId xmlns:p14="http://schemas.microsoft.com/office/powerpoint/2010/main" val="2576115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49246" y="3175958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5 ]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D43226-E663-4D8A-A3AA-38394A466F4F}"/>
              </a:ext>
            </a:extLst>
          </p:cNvPr>
          <p:cNvSpPr/>
          <p:nvPr/>
        </p:nvSpPr>
        <p:spPr>
          <a:xfrm>
            <a:off x="1051482" y="1032991"/>
            <a:ext cx="8066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8 OF 10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BD9CFD9-B12E-4048-8A08-9B81681468D2}"/>
              </a:ext>
            </a:extLst>
          </p:cNvPr>
          <p:cNvGraphicFramePr>
            <a:graphicFrameLocks noGrp="1"/>
          </p:cNvGraphicFramePr>
          <p:nvPr/>
        </p:nvGraphicFramePr>
        <p:xfrm>
          <a:off x="634451" y="1488994"/>
          <a:ext cx="6522253" cy="225776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5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884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996884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992897">
                  <a:extLst>
                    <a:ext uri="{9D8B030D-6E8A-4147-A177-3AD203B41FA5}">
                      <a16:colId xmlns:a16="http://schemas.microsoft.com/office/drawing/2014/main" val="1325771717"/>
                    </a:ext>
                  </a:extLst>
                </a:gridCol>
                <a:gridCol w="1006600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1002613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</a:tblGrid>
              <a:tr h="197926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P15s Gen2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5.6”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$3,429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$3,299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+mj-lt"/>
                        </a:rPr>
                        <a:t>20W600EKUS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20W600ENUS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20W600EJUS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20W600EHUS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20W600ELUS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20W600EMUS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TB PCIe SSD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IPS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2D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</a:t>
                      </a: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2D Cam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2D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2D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2D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09465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3" name="Picture 12" descr="A picture containing text, computer, electronics, computer&#10;&#10;Description automatically generated">
            <a:extLst>
              <a:ext uri="{FF2B5EF4-FFF2-40B4-BE49-F238E27FC236}">
                <a16:creationId xmlns:a16="http://schemas.microsoft.com/office/drawing/2014/main" id="{B11A2075-31E7-4CFF-A320-A536C3E64C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628" y="3915018"/>
            <a:ext cx="3550984" cy="19980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791667-4EC0-40C1-B2C5-7C3317063005}"/>
              </a:ext>
            </a:extLst>
          </p:cNvPr>
          <p:cNvSpPr txBox="1"/>
          <p:nvPr/>
        </p:nvSpPr>
        <p:spPr>
          <a:xfrm>
            <a:off x="6457201" y="5165483"/>
            <a:ext cx="119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P15s Gen2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E211E95-D005-4902-BD77-CB12AC9627DD}"/>
              </a:ext>
            </a:extLst>
          </p:cNvPr>
          <p:cNvGraphicFramePr>
            <a:graphicFrameLocks noGrp="1"/>
          </p:cNvGraphicFramePr>
          <p:nvPr/>
        </p:nvGraphicFramePr>
        <p:xfrm>
          <a:off x="1793333" y="3871699"/>
          <a:ext cx="2433074" cy="225776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6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255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</a:tblGrid>
              <a:tr h="197926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P15s Gen2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 &amp; Light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2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20W600EPUS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20W600EQUS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i7-1185G7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NVIDIA Quadro T500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09465"/>
                  </a:ext>
                </a:extLst>
              </a:tr>
              <a:tr h="226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597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8A72243-9D22-417D-BC81-6C35397761E5}"/>
              </a:ext>
            </a:extLst>
          </p:cNvPr>
          <p:cNvSpPr txBox="1"/>
          <p:nvPr/>
        </p:nvSpPr>
        <p:spPr>
          <a:xfrm>
            <a:off x="7516536" y="1817657"/>
            <a:ext cx="15757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models without RJ45 port.  No side mechanical dock port or support.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2E6952-C58D-48AB-8BCE-05E9A053CCDD}"/>
              </a:ext>
            </a:extLst>
          </p:cNvPr>
          <p:cNvSpPr txBox="1"/>
          <p:nvPr/>
        </p:nvSpPr>
        <p:spPr>
          <a:xfrm>
            <a:off x="262206" y="4472335"/>
            <a:ext cx="15757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Models with Windows 11 Pro OS</a:t>
            </a:r>
          </a:p>
        </p:txBody>
      </p:sp>
    </p:spTree>
    <p:extLst>
      <p:ext uri="{BB962C8B-B14F-4D97-AF65-F5344CB8AC3E}">
        <p14:creationId xmlns:p14="http://schemas.microsoft.com/office/powerpoint/2010/main" val="781656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051482" y="1032991"/>
            <a:ext cx="8066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9 OF 10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DC9A0D1-DFC0-4F11-97C4-19AB503AD4C7}"/>
              </a:ext>
            </a:extLst>
          </p:cNvPr>
          <p:cNvGraphicFramePr>
            <a:graphicFrameLocks noGrp="1"/>
          </p:cNvGraphicFramePr>
          <p:nvPr/>
        </p:nvGraphicFramePr>
        <p:xfrm>
          <a:off x="513254" y="1392921"/>
          <a:ext cx="11425476" cy="22671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398733482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698820832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3884777293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3850199413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3191362314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2533">
                  <a:extLst>
                    <a:ext uri="{9D8B030D-6E8A-4147-A177-3AD203B41FA5}">
                      <a16:colId xmlns:a16="http://schemas.microsoft.com/office/drawing/2014/main" val="4066375838"/>
                    </a:ext>
                  </a:extLst>
                </a:gridCol>
              </a:tblGrid>
              <a:tr h="337267">
                <a:tc rowSpan="8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P15 Gen 2                 </a:t>
                      </a:r>
                      <a:r>
                        <a:rPr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High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Performance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2,799</a:t>
                      </a:r>
                      <a:endParaRPr kumimoji="0"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$3,149</a:t>
                      </a:r>
                      <a:endParaRPr kumimoji="0"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$3,299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$3,349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$3,629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$3,769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$3,839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$3,919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$3,969</a:t>
                      </a:r>
                      <a:endParaRPr kumimoji="0"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$3,989</a:t>
                      </a:r>
                      <a:endParaRPr kumimoji="0"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$4,129</a:t>
                      </a:r>
                      <a:endParaRPr kumimoji="0"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$4,929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7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20YQ0031US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20YQ0042US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20YQ003WUS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20YQ003AUS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20YQ0044US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20YQ003CUS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20YQ003JUS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</a:rPr>
                        <a:t>20YQ003FUS</a:t>
                      </a:r>
                      <a:endParaRPr kumimoji="0" lang="en-US" sz="2000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20YQ0046US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20YQ003KUS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20YQ0030US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20YQ003NUS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14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i7-11800H 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i7-11850H vPro 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i7-11800H vPro 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i7-11850H vPro 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i7-11850H vPro 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Xeon W-11855M vPro 6C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Core i7-11850H vPro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i9-11950H vPro 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Xeon W-11855M vPro 6C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i7-11850H vPro 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i7-11850H vPro 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Core i9-11950H vPro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5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15.6” FHD 500n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15.6” FHD 500n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UHD HDR IR Cam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UHD OLED </a:t>
                      </a: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Touch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IR Cam</a:t>
                      </a:r>
                      <a:endParaRPr lang="en-US" u="sng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15.6” FHD 500n IR Cam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 T1200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 RTX 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 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A2000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A2000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RTX A3000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 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A4000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Warranty 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786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A47C66-0BD4-420C-ADFB-C4E4FFC8CD01}"/>
              </a:ext>
            </a:extLst>
          </p:cNvPr>
          <p:cNvGraphicFramePr>
            <a:graphicFrameLocks noGrp="1"/>
          </p:cNvGraphicFramePr>
          <p:nvPr/>
        </p:nvGraphicFramePr>
        <p:xfrm>
          <a:off x="513254" y="3725034"/>
          <a:ext cx="4153180" cy="238987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90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574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940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0574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Gen2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$3,579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$2,329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21A9002XUS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21A9002VUS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21A90036US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21A9002WUS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vPro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i5-11400H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vPro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vPro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T600 4GB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T600 4GB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0CA632F-FEBB-4891-B6F3-4BEA4EF7B67E}"/>
              </a:ext>
            </a:extLst>
          </p:cNvPr>
          <p:cNvGraphicFramePr>
            <a:graphicFrameLocks noGrp="1"/>
          </p:cNvGraphicFramePr>
          <p:nvPr/>
        </p:nvGraphicFramePr>
        <p:xfrm>
          <a:off x="4834385" y="3753361"/>
          <a:ext cx="4220052" cy="236154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4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812">
                  <a:extLst>
                    <a:ext uri="{9D8B030D-6E8A-4147-A177-3AD203B41FA5}">
                      <a16:colId xmlns:a16="http://schemas.microsoft.com/office/drawing/2014/main" val="3473152406"/>
                    </a:ext>
                  </a:extLst>
                </a:gridCol>
                <a:gridCol w="943812">
                  <a:extLst>
                    <a:ext uri="{9D8B030D-6E8A-4147-A177-3AD203B41FA5}">
                      <a16:colId xmlns:a16="http://schemas.microsoft.com/office/drawing/2014/main" val="2054121547"/>
                    </a:ext>
                  </a:extLst>
                </a:gridCol>
              </a:tblGrid>
              <a:tr h="238916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T15p Gen2                   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Entry Power User/Prosumer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$2,119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$2,579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$2,889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$3,099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6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5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21A7001GUS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21A7001MUS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21A7001LUS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21A7001TUS</a:t>
                      </a:r>
                      <a:endParaRPr kumimoji="0" lang="en-US" sz="9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i5-11400H 6C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i7-11800H 8C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i7-11800H 8C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Core i7- 11850H vPro 8C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16GB DDR4 3200*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16GB DDR4 3200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16GB DDR4 3200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256GB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15.6" FHD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15.6" FHD IR Cam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15.6" FHD IR Cam</a:t>
                      </a:r>
                      <a:endParaRPr kumimoji="0"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15.6" UHD HDR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UMA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NVIDIA GeForce GTX 1650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NVIDIA GeForce GTX 1650</a:t>
                      </a:r>
                      <a:endParaRPr lang="en-US" sz="800" b="0" i="0" u="none" strike="noStrike" noProof="0">
                        <a:effectLst/>
                      </a:endParaRPr>
                    </a:p>
                    <a:p>
                      <a:pPr lvl="0" algn="l">
                        <a:buNone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NVIDIA GeForce GTX 1650</a:t>
                      </a:r>
                      <a:endParaRPr lang="en-US" sz="800" b="0" i="0" u="none" strike="noStrike" noProof="0">
                        <a:effectLst/>
                      </a:endParaRPr>
                    </a:p>
                    <a:p>
                      <a:pPr lvl="0" algn="l">
                        <a:buNone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91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672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051482" y="1032991"/>
            <a:ext cx="8707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10 OF 10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CFF54F-4E2E-4154-8784-698C3857E76B}"/>
              </a:ext>
            </a:extLst>
          </p:cNvPr>
          <p:cNvGraphicFramePr>
            <a:graphicFrameLocks noGrp="1"/>
          </p:cNvGraphicFramePr>
          <p:nvPr/>
        </p:nvGraphicFramePr>
        <p:xfrm>
          <a:off x="594663" y="1305113"/>
          <a:ext cx="9624293" cy="253607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5343">
                  <a:extLst>
                    <a:ext uri="{9D8B030D-6E8A-4147-A177-3AD203B41FA5}">
                      <a16:colId xmlns:a16="http://schemas.microsoft.com/office/drawing/2014/main" val="1946981483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1232594911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1226087092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748453005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4153489499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1184399896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3691465849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471879070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1542393195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1342070953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1340537606"/>
                    </a:ext>
                  </a:extLst>
                </a:gridCol>
              </a:tblGrid>
              <a:tr h="252593">
                <a:tc rowSpan="9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 Gen 4</a:t>
                      </a:r>
                      <a:r>
                        <a:rPr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 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$3,029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$3,349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$3,499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$3,659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$3,829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$3,879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$4,219</a:t>
                      </a:r>
                      <a:endParaRPr kumimoji="0" lang="en-US" dirty="0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$5,119</a:t>
                      </a:r>
                      <a:endParaRPr kumimoji="0" lang="en-US" dirty="0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$5,499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6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$6,759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a:txBody>
                  <a:tcPr marL="68596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438579"/>
                  </a:ext>
                </a:extLst>
              </a:tr>
              <a:tr h="1486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949052"/>
                  </a:ext>
                </a:extLst>
              </a:tr>
              <a:tr h="24121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20Y4S2NG00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20Y4S2NL00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20Y4S2NA00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20Y4S2NB00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20Y4S2NJ00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20Y4S2NH00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20Y4S2NM00</a:t>
                      </a:r>
                      <a:endParaRPr kumimoji="0" lang="en-US" b="1" dirty="0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20Y4S2NC00</a:t>
                      </a:r>
                      <a:endParaRPr kumimoji="0" lang="en-US" b="1" dirty="0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20Y4S2ND00</a:t>
                      </a:r>
                      <a:endParaRPr kumimoji="0" lang="en-US" b="1" dirty="0"/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20Y4S2N900</a:t>
                      </a:r>
                      <a:endParaRPr kumimoji="0" lang="en-US" b="1" dirty="0"/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37636"/>
                  </a:ext>
                </a:extLst>
              </a:tr>
              <a:tr h="249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i7-11850H 8C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i7-11850H 8C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i7-11800H 6C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Xeon W-11855M 6C</a:t>
                      </a: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i9-11950H 8C</a:t>
                      </a: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i9-11950H 8C</a:t>
                      </a:r>
                    </a:p>
                  </a:txBody>
                  <a:tcPr marL="68596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i9-11950H 8C</a:t>
                      </a:r>
                    </a:p>
                  </a:txBody>
                  <a:tcPr marL="68596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887078"/>
                  </a:ext>
                </a:extLst>
              </a:tr>
              <a:tr h="233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3200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3200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290046"/>
                  </a:ext>
                </a:extLst>
              </a:tr>
              <a:tr h="283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158212"/>
                  </a:ext>
                </a:extLst>
              </a:tr>
              <a:tr h="2205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16" WQUXGA (UHD+) </a:t>
                      </a:r>
                      <a:r>
                        <a:rPr lang="en-US" sz="800" b="0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  <a:endParaRPr lang="en-US" sz="800" b="0" i="0" u="sng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WQUXGA (UHD+) </a:t>
                      </a:r>
                      <a:r>
                        <a:rPr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IR Cam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WQUXGA (UHD+) </a:t>
                      </a:r>
                      <a:r>
                        <a:rPr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  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198466"/>
                  </a:ext>
                </a:extLst>
              </a:tr>
              <a:tr h="2886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T1200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A2000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A2000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RTX3080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RTX3080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RTX A5000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495746"/>
                  </a:ext>
                </a:extLst>
              </a:tr>
              <a:tr h="236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 dirty="0"/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710832"/>
                  </a:ext>
                </a:extLst>
              </a:tr>
              <a:tr h="236527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sz="800" b="0" i="0" u="none" strike="noStrike" noProof="0">
                        <a:effectLst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sz="800" b="0" i="0" u="none" strike="noStrike" noProof="0">
                        <a:effectLst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sz="800" b="0" i="0" u="none" strike="noStrike" noProof="0">
                        <a:effectLst/>
                      </a:endParaRP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</a:t>
                      </a:r>
                    </a:p>
                  </a:txBody>
                  <a:tcPr marL="68596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61438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E3B490-07F6-48ED-9BB4-44B31B2CC727}"/>
              </a:ext>
            </a:extLst>
          </p:cNvPr>
          <p:cNvGraphicFramePr>
            <a:graphicFrameLocks noGrp="1"/>
          </p:cNvGraphicFramePr>
          <p:nvPr/>
        </p:nvGraphicFramePr>
        <p:xfrm>
          <a:off x="594663" y="3940776"/>
          <a:ext cx="4518534" cy="214331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3242">
                  <a:extLst>
                    <a:ext uri="{9D8B030D-6E8A-4147-A177-3AD203B41FA5}">
                      <a16:colId xmlns:a16="http://schemas.microsoft.com/office/drawing/2014/main" val="3061797398"/>
                    </a:ext>
                  </a:extLst>
                </a:gridCol>
                <a:gridCol w="1011323">
                  <a:extLst>
                    <a:ext uri="{9D8B030D-6E8A-4147-A177-3AD203B41FA5}">
                      <a16:colId xmlns:a16="http://schemas.microsoft.com/office/drawing/2014/main" val="2717773379"/>
                    </a:ext>
                  </a:extLst>
                </a:gridCol>
                <a:gridCol w="1011323">
                  <a:extLst>
                    <a:ext uri="{9D8B030D-6E8A-4147-A177-3AD203B41FA5}">
                      <a16:colId xmlns:a16="http://schemas.microsoft.com/office/drawing/2014/main" val="1790750049"/>
                    </a:ext>
                  </a:extLst>
                </a:gridCol>
                <a:gridCol w="1011323">
                  <a:extLst>
                    <a:ext uri="{9D8B030D-6E8A-4147-A177-3AD203B41FA5}">
                      <a16:colId xmlns:a16="http://schemas.microsoft.com/office/drawing/2014/main" val="3017920983"/>
                    </a:ext>
                  </a:extLst>
                </a:gridCol>
                <a:gridCol w="1011323">
                  <a:extLst>
                    <a:ext uri="{9D8B030D-6E8A-4147-A177-3AD203B41FA5}">
                      <a16:colId xmlns:a16="http://schemas.microsoft.com/office/drawing/2014/main" val="3823428466"/>
                    </a:ext>
                  </a:extLst>
                </a:gridCol>
              </a:tblGrid>
              <a:tr h="224039">
                <a:tc rowSpan="9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P17 Gen 2 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              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17”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Ultimate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$3,599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$3,839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$4,339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051126"/>
                  </a:ext>
                </a:extLst>
              </a:tr>
              <a:tr h="1318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26470"/>
                  </a:ext>
                </a:extLst>
              </a:tr>
              <a:tr h="2139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20YU001LUS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20YU001SUS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20YU001NUS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20YU001RUS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275714"/>
                  </a:ext>
                </a:extLst>
              </a:tr>
              <a:tr h="221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vPro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vPro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vPro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vPro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870195"/>
                  </a:ext>
                </a:extLst>
              </a:tr>
              <a:tr h="206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934893"/>
                  </a:ext>
                </a:extLst>
              </a:tr>
              <a:tr h="2516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853419"/>
                  </a:ext>
                </a:extLst>
              </a:tr>
              <a:tr h="1956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17.3”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590715"/>
                  </a:ext>
                </a:extLst>
              </a:tr>
              <a:tr h="256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A3000 6GB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68477"/>
                  </a:ext>
                </a:extLst>
              </a:tr>
              <a:tr h="20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45319"/>
                  </a:ext>
                </a:extLst>
              </a:tr>
              <a:tr h="209789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18213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601878B-FFE6-483E-A152-20768011259D}"/>
              </a:ext>
            </a:extLst>
          </p:cNvPr>
          <p:cNvGraphicFramePr>
            <a:graphicFrameLocks noGrp="1"/>
          </p:cNvGraphicFramePr>
          <p:nvPr/>
        </p:nvGraphicFramePr>
        <p:xfrm>
          <a:off x="5289929" y="3940776"/>
          <a:ext cx="6616808" cy="228443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85591">
                  <a:extLst>
                    <a:ext uri="{9D8B030D-6E8A-4147-A177-3AD203B41FA5}">
                      <a16:colId xmlns:a16="http://schemas.microsoft.com/office/drawing/2014/main" val="1574239439"/>
                    </a:ext>
                  </a:extLst>
                </a:gridCol>
                <a:gridCol w="1045809">
                  <a:extLst>
                    <a:ext uri="{9D8B030D-6E8A-4147-A177-3AD203B41FA5}">
                      <a16:colId xmlns:a16="http://schemas.microsoft.com/office/drawing/2014/main" val="674759026"/>
                    </a:ext>
                  </a:extLst>
                </a:gridCol>
                <a:gridCol w="1055619">
                  <a:extLst>
                    <a:ext uri="{9D8B030D-6E8A-4147-A177-3AD203B41FA5}">
                      <a16:colId xmlns:a16="http://schemas.microsoft.com/office/drawing/2014/main" val="2551538030"/>
                    </a:ext>
                  </a:extLst>
                </a:gridCol>
                <a:gridCol w="952631">
                  <a:extLst>
                    <a:ext uri="{9D8B030D-6E8A-4147-A177-3AD203B41FA5}">
                      <a16:colId xmlns:a16="http://schemas.microsoft.com/office/drawing/2014/main" val="1545766573"/>
                    </a:ext>
                  </a:extLst>
                </a:gridCol>
                <a:gridCol w="1055619">
                  <a:extLst>
                    <a:ext uri="{9D8B030D-6E8A-4147-A177-3AD203B41FA5}">
                      <a16:colId xmlns:a16="http://schemas.microsoft.com/office/drawing/2014/main" val="3390443161"/>
                    </a:ext>
                  </a:extLst>
                </a:gridCol>
                <a:gridCol w="1037229">
                  <a:extLst>
                    <a:ext uri="{9D8B030D-6E8A-4147-A177-3AD203B41FA5}">
                      <a16:colId xmlns:a16="http://schemas.microsoft.com/office/drawing/2014/main" val="2107990138"/>
                    </a:ext>
                  </a:extLst>
                </a:gridCol>
                <a:gridCol w="984310">
                  <a:extLst>
                    <a:ext uri="{9D8B030D-6E8A-4147-A177-3AD203B41FA5}">
                      <a16:colId xmlns:a16="http://schemas.microsoft.com/office/drawing/2014/main" val="2517757328"/>
                    </a:ext>
                  </a:extLst>
                </a:gridCol>
              </a:tblGrid>
              <a:tr h="218140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T15g Gen 2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 Prosumer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$4,199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$4,349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$4,629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$5,269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001114"/>
                  </a:ext>
                </a:extLst>
              </a:tr>
              <a:tr h="11229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187798"/>
                  </a:ext>
                </a:extLst>
              </a:tr>
              <a:tr h="23693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20YS002UUS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20YS003AUS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20YS0038US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20YS002RUS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20YS0036US</a:t>
                      </a:r>
                    </a:p>
                  </a:txBody>
                  <a:tcPr marL="6350" marR="6350" marT="635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20YS002YUS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187279"/>
                  </a:ext>
                </a:extLst>
              </a:tr>
              <a:tr h="244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i7-11800H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i7-11850H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i9-11950H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i9-11950H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166514"/>
                  </a:ext>
                </a:extLst>
              </a:tr>
              <a:tr h="228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864085"/>
                  </a:ext>
                </a:extLst>
              </a:tr>
              <a:tr h="278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59874"/>
                  </a:ext>
                </a:extLst>
              </a:tr>
              <a:tr h="2166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OLED Touch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433084"/>
                  </a:ext>
                </a:extLst>
              </a:tr>
              <a:tr h="283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3070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3070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3070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3080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GeForce RTX 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25332"/>
                  </a:ext>
                </a:extLst>
              </a:tr>
              <a:tr h="195146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180397"/>
                  </a:ext>
                </a:extLst>
              </a:tr>
              <a:tr h="232329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7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033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DB250221-BE1A-4282-BA4B-5DFDB8FC1C40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Workstations</a:t>
            </a:r>
          </a:p>
        </p:txBody>
      </p:sp>
      <p:pic>
        <p:nvPicPr>
          <p:cNvPr id="97" name="Picture 96">
            <a:hlinkClick r:id="" action="ppaction://noaction"/>
            <a:extLst>
              <a:ext uri="{FF2B5EF4-FFF2-40B4-BE49-F238E27FC236}">
                <a16:creationId xmlns:a16="http://schemas.microsoft.com/office/drawing/2014/main" id="{2ED024BD-5392-49CB-A45D-07849BEF8FC5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4" y="253105"/>
            <a:ext cx="771096" cy="77109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8D32F3-2838-4CCD-88ED-C7D63022FE9B}"/>
              </a:ext>
            </a:extLst>
          </p:cNvPr>
          <p:cNvCxnSpPr>
            <a:cxnSpLocks/>
          </p:cNvCxnSpPr>
          <p:nvPr/>
        </p:nvCxnSpPr>
        <p:spPr>
          <a:xfrm flipV="1">
            <a:off x="3028210" y="1451694"/>
            <a:ext cx="42499" cy="36732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5A4BA7-3E2C-472C-B91A-CC25E1E82639}"/>
              </a:ext>
            </a:extLst>
          </p:cNvPr>
          <p:cNvCxnSpPr>
            <a:cxnSpLocks/>
          </p:cNvCxnSpPr>
          <p:nvPr/>
        </p:nvCxnSpPr>
        <p:spPr>
          <a:xfrm flipV="1">
            <a:off x="1602526" y="3158455"/>
            <a:ext cx="9569" cy="15098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400601-FB58-4C77-8A86-2AE771D512B0}"/>
              </a:ext>
            </a:extLst>
          </p:cNvPr>
          <p:cNvCxnSpPr>
            <a:cxnSpLocks/>
          </p:cNvCxnSpPr>
          <p:nvPr/>
        </p:nvCxnSpPr>
        <p:spPr>
          <a:xfrm flipV="1">
            <a:off x="2358853" y="2362373"/>
            <a:ext cx="0" cy="2934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6A7B945-2FA6-4B9B-ADCE-604B33FEE000}"/>
              </a:ext>
            </a:extLst>
          </p:cNvPr>
          <p:cNvSpPr/>
          <p:nvPr/>
        </p:nvSpPr>
        <p:spPr>
          <a:xfrm>
            <a:off x="904806" y="1024850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C8B778-901D-4648-A4FE-9AAF12F8337B}"/>
              </a:ext>
            </a:extLst>
          </p:cNvPr>
          <p:cNvGrpSpPr/>
          <p:nvPr/>
        </p:nvGrpSpPr>
        <p:grpSpPr>
          <a:xfrm>
            <a:off x="9187136" y="1260333"/>
            <a:ext cx="1704222" cy="2471217"/>
            <a:chOff x="6820141" y="1568540"/>
            <a:chExt cx="1704222" cy="2471217"/>
          </a:xfrm>
        </p:grpSpPr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36ED0E38-1204-4D95-BF75-0E757037F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0141" y="1568540"/>
              <a:ext cx="170422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THE 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POWERFUL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SINGLE CPU WORKSTATION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3E1963-5B89-40C6-BD7C-A0F31C119F37}"/>
                </a:ext>
              </a:extLst>
            </p:cNvPr>
            <p:cNvCxnSpPr/>
            <p:nvPr/>
          </p:nvCxnSpPr>
          <p:spPr>
            <a:xfrm flipH="1" flipV="1">
              <a:off x="6867279" y="165357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8D7BA6-AF85-4A6E-8F08-AE197388A2E1}"/>
              </a:ext>
            </a:extLst>
          </p:cNvPr>
          <p:cNvGrpSpPr/>
          <p:nvPr/>
        </p:nvGrpSpPr>
        <p:grpSpPr>
          <a:xfrm>
            <a:off x="6798694" y="1255682"/>
            <a:ext cx="2162858" cy="2496390"/>
            <a:chOff x="6622167" y="513929"/>
            <a:chExt cx="1590376" cy="2496390"/>
          </a:xfrm>
        </p:grpSpPr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CF368B4E-ACC3-4185-9419-45658BFDB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8627" y="513929"/>
              <a:ext cx="1583916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P720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PROFESSIONAL POWER WITH ULTIMATE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VERSATILITY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6467D0-EBDF-42D1-926A-20E4EDADBF28}"/>
                </a:ext>
              </a:extLst>
            </p:cNvPr>
            <p:cNvCxnSpPr/>
            <p:nvPr/>
          </p:nvCxnSpPr>
          <p:spPr>
            <a:xfrm flipV="1">
              <a:off x="6622167" y="624132"/>
              <a:ext cx="9148" cy="2386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AE371D-3C45-4C6A-B752-70CA42CB4F50}"/>
              </a:ext>
            </a:extLst>
          </p:cNvPr>
          <p:cNvGrpSpPr/>
          <p:nvPr/>
        </p:nvGrpSpPr>
        <p:grpSpPr>
          <a:xfrm>
            <a:off x="5031598" y="1264034"/>
            <a:ext cx="2173737" cy="2419169"/>
            <a:chOff x="4402061" y="343308"/>
            <a:chExt cx="2173737" cy="2419169"/>
          </a:xfrm>
        </p:grpSpPr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3EF2880-3A9F-4437-A1A5-4F33E61DA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2061" y="343308"/>
              <a:ext cx="217373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P920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ADVANCED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DUAL-PROCESSOR WORKSTATION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B38FE6-4EEC-4BE7-BD0D-E819CA005819}"/>
                </a:ext>
              </a:extLst>
            </p:cNvPr>
            <p:cNvCxnSpPr/>
            <p:nvPr/>
          </p:nvCxnSpPr>
          <p:spPr>
            <a:xfrm flipH="1" flipV="1">
              <a:off x="4419518" y="452620"/>
              <a:ext cx="18459" cy="23098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D38B71-489B-498E-98A7-F31B7EDCC42B}"/>
              </a:ext>
            </a:extLst>
          </p:cNvPr>
          <p:cNvGrpSpPr/>
          <p:nvPr/>
        </p:nvGrpSpPr>
        <p:grpSpPr>
          <a:xfrm>
            <a:off x="3556011" y="1642673"/>
            <a:ext cx="2120705" cy="2668850"/>
            <a:chOff x="2478248" y="1850114"/>
            <a:chExt cx="2120705" cy="2668850"/>
          </a:xfrm>
        </p:grpSpPr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F669AE77-058B-47F3-B706-22A411BE6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248" y="1850114"/>
              <a:ext cx="212070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P360 Tower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 OF A WORKSTATION,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PRICE OF A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DESKTOP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57E5608-0E69-49AF-B0DD-8A229EE54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8244" y="1951038"/>
              <a:ext cx="0" cy="2567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DBE73BE-24FA-4A9B-B241-5D0E7BF373FD}"/>
              </a:ext>
            </a:extLst>
          </p:cNvPr>
          <p:cNvGrpSpPr/>
          <p:nvPr/>
        </p:nvGrpSpPr>
        <p:grpSpPr>
          <a:xfrm>
            <a:off x="10391311" y="2599399"/>
            <a:ext cx="1797558" cy="2068915"/>
            <a:chOff x="8868705" y="1430872"/>
            <a:chExt cx="1797558" cy="206891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FEF87E-9741-4D2F-B73B-72AE67887E98}"/>
                </a:ext>
              </a:extLst>
            </p:cNvPr>
            <p:cNvCxnSpPr/>
            <p:nvPr/>
          </p:nvCxnSpPr>
          <p:spPr>
            <a:xfrm flipV="1">
              <a:off x="8923762" y="1513656"/>
              <a:ext cx="0" cy="19861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7E0F61B0-C704-4D73-919A-8ED4DDED9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8705" y="1430872"/>
              <a:ext cx="1797558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P520c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HIGH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PERFORMANCE WITHOUT THE HIGH PRICE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1" name="TextBox 12">
            <a:extLst>
              <a:ext uri="{FF2B5EF4-FFF2-40B4-BE49-F238E27FC236}">
                <a16:creationId xmlns:a16="http://schemas.microsoft.com/office/drawing/2014/main" id="{975AE597-EB8C-456C-B2A8-5B5F10CB4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37" y="2239410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Tiny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F4ED95-07CF-4B7C-B82D-F4F208E4874A}"/>
              </a:ext>
            </a:extLst>
          </p:cNvPr>
          <p:cNvGrpSpPr/>
          <p:nvPr/>
        </p:nvGrpSpPr>
        <p:grpSpPr>
          <a:xfrm>
            <a:off x="6529346" y="2542709"/>
            <a:ext cx="1711351" cy="2471257"/>
            <a:chOff x="6220384" y="1432570"/>
            <a:chExt cx="1711351" cy="2471257"/>
          </a:xfrm>
        </p:grpSpPr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F336B47C-E5CE-40FB-8BF1-92CACFC54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0384" y="1432570"/>
              <a:ext cx="171135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P620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LIMITLESS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POSSIBILITIES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F610182-A59C-4181-9DEB-86DC1A6820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7123" y="151764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5" name="Picture 2" descr="images">
            <a:extLst>
              <a:ext uri="{FF2B5EF4-FFF2-40B4-BE49-F238E27FC236}">
                <a16:creationId xmlns:a16="http://schemas.microsoft.com/office/drawing/2014/main" id="{B31C9D1A-63E2-47AC-BB05-C871E19E5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69" y="3869228"/>
            <a:ext cx="2824472" cy="27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12">
            <a:extLst>
              <a:ext uri="{FF2B5EF4-FFF2-40B4-BE49-F238E27FC236}">
                <a16:creationId xmlns:a16="http://schemas.microsoft.com/office/drawing/2014/main" id="{A4A4038F-DCC4-44F3-8177-D53BE32A8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336" y="3054089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P348 (Intel) / P358 (AMD) Tower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SUB-ENTRY WORKSTATION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1EF0B3E5-4DA6-4332-8EE1-3C9FEA0C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095" y="1345364"/>
            <a:ext cx="1515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Ultra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REDEFIGNING THE POWER OF SMALL</a:t>
            </a:r>
          </a:p>
        </p:txBody>
      </p:sp>
      <p:pic>
        <p:nvPicPr>
          <p:cNvPr id="58" name="Picture 5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732FE8-E454-4745-8395-77887911A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763" y="1948744"/>
            <a:ext cx="10342757" cy="5791944"/>
          </a:xfrm>
          <a:prstGeom prst="rect">
            <a:avLst/>
          </a:prstGeom>
        </p:spPr>
      </p:pic>
      <p:sp>
        <p:nvSpPr>
          <p:cNvPr id="59" name="Star: 5 Points 58">
            <a:extLst>
              <a:ext uri="{FF2B5EF4-FFF2-40B4-BE49-F238E27FC236}">
                <a16:creationId xmlns:a16="http://schemas.microsoft.com/office/drawing/2014/main" id="{B6965AD5-705E-4034-B2C8-895BF0ECB99E}"/>
              </a:ext>
            </a:extLst>
          </p:cNvPr>
          <p:cNvSpPr/>
          <p:nvPr/>
        </p:nvSpPr>
        <p:spPr>
          <a:xfrm>
            <a:off x="1561188" y="1264034"/>
            <a:ext cx="597772" cy="342446"/>
          </a:xfrm>
          <a:prstGeom prst="star5">
            <a:avLst>
              <a:gd name="adj" fmla="val 17990"/>
              <a:gd name="hf" fmla="val 105146"/>
              <a:gd name="vf" fmla="val 110557"/>
            </a:avLst>
          </a:prstGeom>
          <a:solidFill>
            <a:srgbClr val="55EB5C"/>
          </a:solidFill>
          <a:ln>
            <a:solidFill>
              <a:srgbClr val="55E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</a:t>
            </a:r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9871A82E-5F16-42C0-8103-418E3C28E770}"/>
              </a:ext>
            </a:extLst>
          </p:cNvPr>
          <p:cNvSpPr/>
          <p:nvPr/>
        </p:nvSpPr>
        <p:spPr>
          <a:xfrm>
            <a:off x="226427" y="3526782"/>
            <a:ext cx="597772" cy="342446"/>
          </a:xfrm>
          <a:prstGeom prst="star5">
            <a:avLst>
              <a:gd name="adj" fmla="val 17990"/>
              <a:gd name="hf" fmla="val 105146"/>
              <a:gd name="vf" fmla="val 110557"/>
            </a:avLst>
          </a:prstGeom>
          <a:solidFill>
            <a:srgbClr val="55EB5C"/>
          </a:solidFill>
          <a:ln>
            <a:solidFill>
              <a:srgbClr val="55EB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15326424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2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44BC079-7850-42B0-BA9B-3876D92C0A59}"/>
              </a:ext>
            </a:extLst>
          </p:cNvPr>
          <p:cNvGraphicFramePr>
            <a:graphicFrameLocks noGrp="1"/>
          </p:cNvGraphicFramePr>
          <p:nvPr/>
        </p:nvGraphicFramePr>
        <p:xfrm>
          <a:off x="237184" y="1563207"/>
          <a:ext cx="9025057" cy="205414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00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240">
                  <a:extLst>
                    <a:ext uri="{9D8B030D-6E8A-4147-A177-3AD203B41FA5}">
                      <a16:colId xmlns:a16="http://schemas.microsoft.com/office/drawing/2014/main" val="1344679876"/>
                    </a:ext>
                  </a:extLst>
                </a:gridCol>
                <a:gridCol w="2007860">
                  <a:extLst>
                    <a:ext uri="{9D8B030D-6E8A-4147-A177-3AD203B41FA5}">
                      <a16:colId xmlns:a16="http://schemas.microsoft.com/office/drawing/2014/main" val="3112684891"/>
                    </a:ext>
                  </a:extLst>
                </a:gridCol>
                <a:gridCol w="2007860">
                  <a:extLst>
                    <a:ext uri="{9D8B030D-6E8A-4147-A177-3AD203B41FA5}">
                      <a16:colId xmlns:a16="http://schemas.microsoft.com/office/drawing/2014/main" val="27142937"/>
                    </a:ext>
                  </a:extLst>
                </a:gridCol>
                <a:gridCol w="2007860">
                  <a:extLst>
                    <a:ext uri="{9D8B030D-6E8A-4147-A177-3AD203B41FA5}">
                      <a16:colId xmlns:a16="http://schemas.microsoft.com/office/drawing/2014/main" val="1153885655"/>
                    </a:ext>
                  </a:extLst>
                </a:gridCol>
              </a:tblGrid>
              <a:tr h="348155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P340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Tiny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$2,249.00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$2,519.00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$2,509.00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$2,769.00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8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30DF0087US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30DF0088US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30DF008AUS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30DF0089US</a:t>
                      </a:r>
                    </a:p>
                  </a:txBody>
                  <a:tcPr marL="4763" marR="4763" marT="4763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3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i7-10700T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i7-10700T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i9-10900T 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i9-10900T  10C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3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20635"/>
                  </a:ext>
                </a:extLst>
              </a:tr>
              <a:tr h="22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67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78EE2AB-508F-4D99-8D8A-F1F1307CB4B4}"/>
              </a:ext>
            </a:extLst>
          </p:cNvPr>
          <p:cNvGraphicFramePr>
            <a:graphicFrameLocks noGrp="1"/>
          </p:cNvGraphicFramePr>
          <p:nvPr/>
        </p:nvGraphicFramePr>
        <p:xfrm>
          <a:off x="228261" y="3829236"/>
          <a:ext cx="9033979" cy="218654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00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911">
                  <a:extLst>
                    <a:ext uri="{9D8B030D-6E8A-4147-A177-3AD203B41FA5}">
                      <a16:colId xmlns:a16="http://schemas.microsoft.com/office/drawing/2014/main" val="91217906"/>
                    </a:ext>
                  </a:extLst>
                </a:gridCol>
                <a:gridCol w="2006911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2006914">
                  <a:extLst>
                    <a:ext uri="{9D8B030D-6E8A-4147-A177-3AD203B41FA5}">
                      <a16:colId xmlns:a16="http://schemas.microsoft.com/office/drawing/2014/main" val="3180137308"/>
                    </a:ext>
                  </a:extLst>
                </a:gridCol>
                <a:gridCol w="2006914">
                  <a:extLst>
                    <a:ext uri="{9D8B030D-6E8A-4147-A177-3AD203B41FA5}">
                      <a16:colId xmlns:a16="http://schemas.microsoft.com/office/drawing/2014/main" val="3728059544"/>
                    </a:ext>
                  </a:extLst>
                </a:gridCol>
              </a:tblGrid>
              <a:tr h="230910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P350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Tiny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$1,569.00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$1,869.00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$2,519.00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$2,579.00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91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30EF003KUS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hr-HR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30EF003HUS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30EF006EUS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30EF006CUS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5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i5-11500T  6C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i7-11700T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i7-11700T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i9-11900T 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6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50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NVIDIA T600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NVIDIA T600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20635"/>
                  </a:ext>
                </a:extLst>
              </a:tr>
              <a:tr h="253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34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TextBox 12">
            <a:extLst>
              <a:ext uri="{FF2B5EF4-FFF2-40B4-BE49-F238E27FC236}">
                <a16:creationId xmlns:a16="http://schemas.microsoft.com/office/drawing/2014/main" id="{96F3066A-F5E9-4202-8D77-F98BC8FFF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274" y="201994"/>
            <a:ext cx="51965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Big Performance &amp; Reliability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45E7EA7-74FE-49F9-B724-F154BDA7A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663" y="4107602"/>
            <a:ext cx="3490662" cy="209439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6C6C30-47F2-4354-9FD3-FA4240FD6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57" y="1518637"/>
            <a:ext cx="3376317" cy="21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48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425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[ 3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19588" y="6007869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96F3066A-F5E9-4202-8D77-F98BC8FFF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274" y="201994"/>
            <a:ext cx="51965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Big Performance &amp; Reliability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D35BAA6-0BB3-406F-9514-A0F062BD4D1A}"/>
              </a:ext>
            </a:extLst>
          </p:cNvPr>
          <p:cNvGraphicFramePr>
            <a:graphicFrameLocks noGrp="1"/>
          </p:cNvGraphicFramePr>
          <p:nvPr/>
        </p:nvGraphicFramePr>
        <p:xfrm>
          <a:off x="1824581" y="1963535"/>
          <a:ext cx="7988749" cy="28991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3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58">
                  <a:extLst>
                    <a:ext uri="{9D8B030D-6E8A-4147-A177-3AD203B41FA5}">
                      <a16:colId xmlns:a16="http://schemas.microsoft.com/office/drawing/2014/main" val="1344679876"/>
                    </a:ext>
                  </a:extLst>
                </a:gridCol>
                <a:gridCol w="1492366">
                  <a:extLst>
                    <a:ext uri="{9D8B030D-6E8A-4147-A177-3AD203B41FA5}">
                      <a16:colId xmlns:a16="http://schemas.microsoft.com/office/drawing/2014/main" val="1548333506"/>
                    </a:ext>
                  </a:extLst>
                </a:gridCol>
                <a:gridCol w="1492366">
                  <a:extLst>
                    <a:ext uri="{9D8B030D-6E8A-4147-A177-3AD203B41FA5}">
                      <a16:colId xmlns:a16="http://schemas.microsoft.com/office/drawing/2014/main" val="3112684891"/>
                    </a:ext>
                  </a:extLst>
                </a:gridCol>
                <a:gridCol w="1492366">
                  <a:extLst>
                    <a:ext uri="{9D8B030D-6E8A-4147-A177-3AD203B41FA5}">
                      <a16:colId xmlns:a16="http://schemas.microsoft.com/office/drawing/2014/main" val="27142937"/>
                    </a:ext>
                  </a:extLst>
                </a:gridCol>
                <a:gridCol w="1492366">
                  <a:extLst>
                    <a:ext uri="{9D8B030D-6E8A-4147-A177-3AD203B41FA5}">
                      <a16:colId xmlns:a16="http://schemas.microsoft.com/office/drawing/2014/main" val="1153885655"/>
                    </a:ext>
                  </a:extLst>
                </a:gridCol>
              </a:tblGrid>
              <a:tr h="298018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a typeface="+mn-ea"/>
                          <a:cs typeface="Arial"/>
                        </a:rPr>
                        <a:t>NEW!!!!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P360 Tiny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$1,979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$2,809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$2,689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$3,079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$1,789</a:t>
                      </a:r>
                    </a:p>
                  </a:txBody>
                  <a:tcPr marL="4763" marR="4763" marT="4763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01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30FA001EUS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 dirty="0">
                          <a:latin typeface="+mn-lt"/>
                        </a:rPr>
                        <a:t>30FA001DUS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baseline="0" dirty="0">
                          <a:latin typeface="+mn-lt"/>
                        </a:rPr>
                        <a:t>30FA001BUS</a:t>
                      </a:r>
                      <a:endParaRPr lang="hr-HR" sz="1100" b="1" i="0" u="none" strike="noStrike" baseline="0" dirty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>
                          <a:latin typeface="+mn-lt"/>
                        </a:rPr>
                        <a:t>30FA001FUS</a:t>
                      </a:r>
                      <a:endParaRPr lang="hr-HR" sz="1100" b="1" i="0" u="none" strike="noStrike" baseline="0" dirty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 dirty="0">
                          <a:latin typeface="+mn-lt"/>
                        </a:rPr>
                        <a:t>30FA0017US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1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i7-12700T 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i7-12700T 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i9-12900T 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i9-12900T 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i7-12700  12C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1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17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(4GB)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20635"/>
                  </a:ext>
                </a:extLst>
              </a:tr>
              <a:tr h="327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94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DEEF745B-72B6-48BD-8D73-ACD9D999A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490" y="2168494"/>
            <a:ext cx="4199244" cy="2519546"/>
          </a:xfrm>
          <a:prstGeom prst="rect">
            <a:avLst/>
          </a:prstGeom>
        </p:spPr>
      </p:pic>
      <p:pic>
        <p:nvPicPr>
          <p:cNvPr id="13" name="Picture 1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6FFBF57-C857-4503-8004-6983D4A1C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88" y="2552496"/>
            <a:ext cx="3083161" cy="18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0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A22ADA-C3B1-419A-A5B4-0135A3CC69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2375" y="1650818"/>
            <a:ext cx="1718189" cy="10027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91C6F6-26CF-476B-8A6D-440ADD402F28}"/>
              </a:ext>
            </a:extLst>
          </p:cNvPr>
          <p:cNvSpPr txBox="1"/>
          <p:nvPr/>
        </p:nvSpPr>
        <p:spPr>
          <a:xfrm>
            <a:off x="2024848" y="272728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X1 Carbon 8</a:t>
            </a:r>
            <a:r>
              <a:rPr lang="en-US" sz="1165" b="1" baseline="30000"/>
              <a:t>th</a:t>
            </a:r>
            <a:r>
              <a:rPr lang="en-US" sz="1165" b="1"/>
              <a:t> Gen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0FB6B5-C9DF-4E80-A755-1EC85D78C990}"/>
              </a:ext>
            </a:extLst>
          </p:cNvPr>
          <p:cNvSpPr txBox="1"/>
          <p:nvPr/>
        </p:nvSpPr>
        <p:spPr>
          <a:xfrm>
            <a:off x="5573148" y="2774804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X1 Extreme 2</a:t>
            </a:r>
            <a:r>
              <a:rPr lang="en-US" sz="1165" b="1" baseline="30000"/>
              <a:t>nd</a:t>
            </a:r>
            <a:r>
              <a:rPr lang="en-US" sz="1165" b="1"/>
              <a:t> Gen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D02DAC-2AFE-474F-8682-92926C176CFC}"/>
              </a:ext>
            </a:extLst>
          </p:cNvPr>
          <p:cNvSpPr txBox="1"/>
          <p:nvPr/>
        </p:nvSpPr>
        <p:spPr>
          <a:xfrm>
            <a:off x="7589336" y="2774804"/>
            <a:ext cx="86160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X13 Yoga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38B29F-2BD7-4142-9115-AA5D3EA098A7}"/>
              </a:ext>
            </a:extLst>
          </p:cNvPr>
          <p:cNvSpPr txBox="1"/>
          <p:nvPr/>
        </p:nvSpPr>
        <p:spPr>
          <a:xfrm>
            <a:off x="8884523" y="2774804"/>
            <a:ext cx="1279455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X13 (Intel/AMD)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EC4DF8-E456-4CDD-A0CC-D57C8BB24B32}"/>
              </a:ext>
            </a:extLst>
          </p:cNvPr>
          <p:cNvSpPr txBox="1"/>
          <p:nvPr/>
        </p:nvSpPr>
        <p:spPr>
          <a:xfrm>
            <a:off x="4061988" y="2768064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X1 Yoga 5</a:t>
            </a:r>
            <a:r>
              <a:rPr lang="en-US" sz="1165" b="1" baseline="30000"/>
              <a:t>th</a:t>
            </a:r>
            <a:r>
              <a:rPr lang="en-US" sz="1165" b="1"/>
              <a:t> Gen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F64FC91-2D16-45DE-9B96-7D133CD62D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3322" y="1713126"/>
            <a:ext cx="1395161" cy="10114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ABCA1A-AB88-425E-BD7B-6AE78F38241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5468" y="1717031"/>
            <a:ext cx="1691404" cy="10577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3A6A36-5F36-4AC4-BC14-0DA045F8D55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9814" y="1642098"/>
            <a:ext cx="1412927" cy="111726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C268CF1-E91C-418C-9E17-3E6E9903C0A7}"/>
              </a:ext>
            </a:extLst>
          </p:cNvPr>
          <p:cNvSpPr txBox="1"/>
          <p:nvPr/>
        </p:nvSpPr>
        <p:spPr>
          <a:xfrm>
            <a:off x="1900506" y="503619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T14s (Intel/AMD)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4C2599-3487-4D70-A330-A16231B56ECF}"/>
              </a:ext>
            </a:extLst>
          </p:cNvPr>
          <p:cNvSpPr txBox="1"/>
          <p:nvPr/>
        </p:nvSpPr>
        <p:spPr>
          <a:xfrm>
            <a:off x="8701887" y="503062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T15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83D6CA-620B-4B5E-8A36-708D0EA41EC5}"/>
              </a:ext>
            </a:extLst>
          </p:cNvPr>
          <p:cNvSpPr txBox="1"/>
          <p:nvPr/>
        </p:nvSpPr>
        <p:spPr>
          <a:xfrm>
            <a:off x="5472248" y="5030620"/>
            <a:ext cx="2976297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T14 Secure Access/Healthcare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7C0F2F-EBCD-4123-AF63-A25F5E6C1367}"/>
              </a:ext>
            </a:extLst>
          </p:cNvPr>
          <p:cNvSpPr txBox="1"/>
          <p:nvPr/>
        </p:nvSpPr>
        <p:spPr>
          <a:xfrm>
            <a:off x="3797331" y="503478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/>
              <a:t>T14 (Intel/AMD)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BCF0381-535A-4B0D-A722-993DA0D43C1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0411" y="3838271"/>
            <a:ext cx="1556884" cy="110000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671E6C8-32D0-4D7F-B9D3-59CEC3DBBB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0390" y="3946976"/>
            <a:ext cx="1763119" cy="87460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BC7993A-D2D2-425B-B2CC-74DCD6C53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6603" y="3847260"/>
            <a:ext cx="1606718" cy="118752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1BA238C-1281-4903-A518-B7513C8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5334" y="3777864"/>
            <a:ext cx="2104729" cy="127818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FFBEAEA-D01C-4FCC-95AD-9B2D692FD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7568" y="1517266"/>
            <a:ext cx="1384249" cy="1259575"/>
          </a:xfrm>
          <a:prstGeom prst="rect">
            <a:avLst/>
          </a:prstGeom>
        </p:spPr>
      </p:pic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6EB72DAD-D16A-41D8-BDA6-A03124273203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</p:spTree>
    <p:extLst>
      <p:ext uri="{BB962C8B-B14F-4D97-AF65-F5344CB8AC3E}">
        <p14:creationId xmlns:p14="http://schemas.microsoft.com/office/powerpoint/2010/main" val="635778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4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D28BCE-FE6A-4FCA-8509-DC701FDA4C48}"/>
              </a:ext>
            </a:extLst>
          </p:cNvPr>
          <p:cNvGraphicFramePr>
            <a:graphicFrameLocks noGrp="1"/>
          </p:cNvGraphicFramePr>
          <p:nvPr/>
        </p:nvGraphicFramePr>
        <p:xfrm>
          <a:off x="646107" y="1444085"/>
          <a:ext cx="8213002" cy="227996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61799">
                  <a:extLst>
                    <a:ext uri="{9D8B030D-6E8A-4147-A177-3AD203B41FA5}">
                      <a16:colId xmlns:a16="http://schemas.microsoft.com/office/drawing/2014/main" val="3896754689"/>
                    </a:ext>
                  </a:extLst>
                </a:gridCol>
                <a:gridCol w="1880010">
                  <a:extLst>
                    <a:ext uri="{9D8B030D-6E8A-4147-A177-3AD203B41FA5}">
                      <a16:colId xmlns:a16="http://schemas.microsoft.com/office/drawing/2014/main" val="3930485398"/>
                    </a:ext>
                  </a:extLst>
                </a:gridCol>
                <a:gridCol w="1880010">
                  <a:extLst>
                    <a:ext uri="{9D8B030D-6E8A-4147-A177-3AD203B41FA5}">
                      <a16:colId xmlns:a16="http://schemas.microsoft.com/office/drawing/2014/main" val="2079549974"/>
                    </a:ext>
                  </a:extLst>
                </a:gridCol>
                <a:gridCol w="1890397">
                  <a:extLst>
                    <a:ext uri="{9D8B030D-6E8A-4147-A177-3AD203B41FA5}">
                      <a16:colId xmlns:a16="http://schemas.microsoft.com/office/drawing/2014/main" val="995667098"/>
                    </a:ext>
                  </a:extLst>
                </a:gridCol>
                <a:gridCol w="1900786">
                  <a:extLst>
                    <a:ext uri="{9D8B030D-6E8A-4147-A177-3AD203B41FA5}">
                      <a16:colId xmlns:a16="http://schemas.microsoft.com/office/drawing/2014/main" val="1796247049"/>
                    </a:ext>
                  </a:extLst>
                </a:gridCol>
              </a:tblGrid>
              <a:tr h="306919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P340 SFF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$1,519.00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$1,779.00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$2,429.00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$2,639.00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249465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30DK0057US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30DK0058US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30DK0059US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30DK005CUS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070840"/>
                  </a:ext>
                </a:extLst>
              </a:tr>
              <a:tr h="3946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i5-10500</a:t>
                      </a:r>
                    </a:p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6C</a:t>
                      </a:r>
                      <a:endParaRPr lang="en-US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8C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8C</a:t>
                      </a:r>
                      <a:endParaRPr lang="en-US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55220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334085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  <a:endParaRPr lang="en-US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  <a:endParaRPr lang="en-US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  <a:endParaRPr lang="en-US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84100"/>
                  </a:ext>
                </a:extLst>
              </a:tr>
              <a:tr h="3946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312630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54531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296521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4454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810A9C6-66BB-417C-B8FD-B84369755D2F}"/>
              </a:ext>
            </a:extLst>
          </p:cNvPr>
          <p:cNvGraphicFramePr>
            <a:graphicFrameLocks noGrp="1"/>
          </p:cNvGraphicFramePr>
          <p:nvPr/>
        </p:nvGraphicFramePr>
        <p:xfrm>
          <a:off x="646106" y="4048364"/>
          <a:ext cx="9933502" cy="209842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701654">
                  <a:extLst>
                    <a:ext uri="{9D8B030D-6E8A-4147-A177-3AD203B41FA5}">
                      <a16:colId xmlns:a16="http://schemas.microsoft.com/office/drawing/2014/main" val="3896754689"/>
                    </a:ext>
                  </a:extLst>
                </a:gridCol>
                <a:gridCol w="1853640">
                  <a:extLst>
                    <a:ext uri="{9D8B030D-6E8A-4147-A177-3AD203B41FA5}">
                      <a16:colId xmlns:a16="http://schemas.microsoft.com/office/drawing/2014/main" val="2079549974"/>
                    </a:ext>
                  </a:extLst>
                </a:gridCol>
                <a:gridCol w="1874124">
                  <a:extLst>
                    <a:ext uri="{9D8B030D-6E8A-4147-A177-3AD203B41FA5}">
                      <a16:colId xmlns:a16="http://schemas.microsoft.com/office/drawing/2014/main" val="2141460117"/>
                    </a:ext>
                  </a:extLst>
                </a:gridCol>
                <a:gridCol w="1874124">
                  <a:extLst>
                    <a:ext uri="{9D8B030D-6E8A-4147-A177-3AD203B41FA5}">
                      <a16:colId xmlns:a16="http://schemas.microsoft.com/office/drawing/2014/main" val="2712671516"/>
                    </a:ext>
                  </a:extLst>
                </a:gridCol>
                <a:gridCol w="1874124">
                  <a:extLst>
                    <a:ext uri="{9D8B030D-6E8A-4147-A177-3AD203B41FA5}">
                      <a16:colId xmlns:a16="http://schemas.microsoft.com/office/drawing/2014/main" val="3331568545"/>
                    </a:ext>
                  </a:extLst>
                </a:gridCol>
                <a:gridCol w="1755836">
                  <a:extLst>
                    <a:ext uri="{9D8B030D-6E8A-4147-A177-3AD203B41FA5}">
                      <a16:colId xmlns:a16="http://schemas.microsoft.com/office/drawing/2014/main" val="3869999231"/>
                    </a:ext>
                  </a:extLst>
                </a:gridCol>
              </a:tblGrid>
              <a:tr h="306919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P350 SFF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$1,439.00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$2,009.00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$2,599.00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$1,999.00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$2,719.00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249465"/>
                  </a:ext>
                </a:extLst>
              </a:tr>
              <a:tr h="2041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30E5004EUS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30E5004HUS</a:t>
                      </a:r>
                    </a:p>
                  </a:txBody>
                  <a:tcPr marL="0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30E5004FUS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30E5004GUS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30E5004MUS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070840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i5-11500 6C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i7-11700  8C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i7-11700 8C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i9-11900  8C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i9-11900  8C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55220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334085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84100"/>
                  </a:ext>
                </a:extLst>
              </a:tr>
              <a:tr h="3946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A2000 6GB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312630"/>
                  </a:ext>
                </a:extLst>
              </a:tr>
              <a:tr h="199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54531"/>
                  </a:ext>
                </a:extLst>
              </a:tr>
              <a:tr h="2045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296521"/>
                  </a:ext>
                </a:extLst>
              </a:tr>
              <a:tr h="19730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4454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B58BA79-50C2-49DA-9127-FBE7591D8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167" y="1550119"/>
            <a:ext cx="3325781" cy="1995469"/>
          </a:xfrm>
          <a:prstGeom prst="rect">
            <a:avLst/>
          </a:prstGeom>
        </p:spPr>
      </p:pic>
      <p:pic>
        <p:nvPicPr>
          <p:cNvPr id="13" name="Picture 12" descr="A picture containing text, sign, electronics, computer&#10;&#10;Description automatically generated">
            <a:extLst>
              <a:ext uri="{FF2B5EF4-FFF2-40B4-BE49-F238E27FC236}">
                <a16:creationId xmlns:a16="http://schemas.microsoft.com/office/drawing/2014/main" id="{92C74EFE-D510-4099-8547-33B667779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383" y="4093579"/>
            <a:ext cx="3259347" cy="19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3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5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B753AAC-4E74-46AD-A270-465BD19ADD44}"/>
              </a:ext>
            </a:extLst>
          </p:cNvPr>
          <p:cNvGraphicFramePr>
            <a:graphicFrameLocks noGrp="1"/>
          </p:cNvGraphicFramePr>
          <p:nvPr/>
        </p:nvGraphicFramePr>
        <p:xfrm>
          <a:off x="2722303" y="1722479"/>
          <a:ext cx="7008755" cy="254459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25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554">
                  <a:extLst>
                    <a:ext uri="{9D8B030D-6E8A-4147-A177-3AD203B41FA5}">
                      <a16:colId xmlns:a16="http://schemas.microsoft.com/office/drawing/2014/main" val="396484012"/>
                    </a:ext>
                  </a:extLst>
                </a:gridCol>
                <a:gridCol w="1307717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1307717">
                  <a:extLst>
                    <a:ext uri="{9D8B030D-6E8A-4147-A177-3AD203B41FA5}">
                      <a16:colId xmlns:a16="http://schemas.microsoft.com/office/drawing/2014/main" val="2840415717"/>
                    </a:ext>
                  </a:extLst>
                </a:gridCol>
                <a:gridCol w="1307717">
                  <a:extLst>
                    <a:ext uri="{9D8B030D-6E8A-4147-A177-3AD203B41FA5}">
                      <a16:colId xmlns:a16="http://schemas.microsoft.com/office/drawing/2014/main" val="1562920701"/>
                    </a:ext>
                  </a:extLst>
                </a:gridCol>
              </a:tblGrid>
              <a:tr h="294168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a typeface="+mn-ea"/>
                          <a:cs typeface="Arial"/>
                        </a:rPr>
                        <a:t>NEW!!!!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P360 Ultra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$2,359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$2,239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$3,419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$3,019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$3,789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69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30G1000LUS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30G1001AUS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30G1000KUS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30G10014US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30G1001DUS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9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i5-12600 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8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738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1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979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F9A000EA-15F6-4520-A746-F273380FC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81" y="4283508"/>
            <a:ext cx="4693653" cy="215670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EF28D3C-626C-4C8D-9742-30DFC6DAF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239" y="1536726"/>
            <a:ext cx="4914948" cy="2948969"/>
          </a:xfrm>
          <a:prstGeom prst="rect">
            <a:avLst/>
          </a:prstGeom>
        </p:spPr>
      </p:pic>
      <p:pic>
        <p:nvPicPr>
          <p:cNvPr id="14" name="Picture 13" descr="A picture containing text, electronics, sign, microphone&#10;&#10;Description automatically generated">
            <a:extLst>
              <a:ext uri="{FF2B5EF4-FFF2-40B4-BE49-F238E27FC236}">
                <a16:creationId xmlns:a16="http://schemas.microsoft.com/office/drawing/2014/main" id="{6FEFB0AD-0B76-4A07-A370-78C0F1444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1296693"/>
            <a:ext cx="5715056" cy="342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356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6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F0E1FF-7965-44A4-BDBA-417D35A62301}"/>
              </a:ext>
            </a:extLst>
          </p:cNvPr>
          <p:cNvGraphicFramePr>
            <a:graphicFrameLocks noGrp="1"/>
          </p:cNvGraphicFramePr>
          <p:nvPr/>
        </p:nvGraphicFramePr>
        <p:xfrm>
          <a:off x="499932" y="1415849"/>
          <a:ext cx="8599288" cy="216971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865784">
                  <a:extLst>
                    <a:ext uri="{9D8B030D-6E8A-4147-A177-3AD203B41FA5}">
                      <a16:colId xmlns:a16="http://schemas.microsoft.com/office/drawing/2014/main" val="4053704236"/>
                    </a:ext>
                  </a:extLst>
                </a:gridCol>
                <a:gridCol w="1823564">
                  <a:extLst>
                    <a:ext uri="{9D8B030D-6E8A-4147-A177-3AD203B41FA5}">
                      <a16:colId xmlns:a16="http://schemas.microsoft.com/office/drawing/2014/main" val="1641932993"/>
                    </a:ext>
                  </a:extLst>
                </a:gridCol>
                <a:gridCol w="1969980">
                  <a:extLst>
                    <a:ext uri="{9D8B030D-6E8A-4147-A177-3AD203B41FA5}">
                      <a16:colId xmlns:a16="http://schemas.microsoft.com/office/drawing/2014/main" val="388353745"/>
                    </a:ext>
                  </a:extLst>
                </a:gridCol>
                <a:gridCol w="1969980">
                  <a:extLst>
                    <a:ext uri="{9D8B030D-6E8A-4147-A177-3AD203B41FA5}">
                      <a16:colId xmlns:a16="http://schemas.microsoft.com/office/drawing/2014/main" val="1214259051"/>
                    </a:ext>
                  </a:extLst>
                </a:gridCol>
                <a:gridCol w="1969980">
                  <a:extLst>
                    <a:ext uri="{9D8B030D-6E8A-4147-A177-3AD203B41FA5}">
                      <a16:colId xmlns:a16="http://schemas.microsoft.com/office/drawing/2014/main" val="2515491512"/>
                    </a:ext>
                  </a:extLst>
                </a:gridCol>
              </a:tblGrid>
              <a:tr h="245675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a typeface="Helvetica Neue"/>
                          <a:cs typeface="Helvetica Neue"/>
                        </a:rPr>
                        <a:t>*NEW*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P348 Intel TWR     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ea typeface="Helvetica Neue"/>
                          <a:cs typeface="Helvetica Neue"/>
                        </a:rPr>
                        <a:t>Sub-Entry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$1,499.00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$1,679.00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$1,779.00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$2,759.00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40317"/>
                  </a:ext>
                </a:extLst>
              </a:tr>
              <a:tr h="1875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30EQ024AUS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30EQ024EUS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30EQ024CUS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30EQ024HUS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59102"/>
                  </a:ext>
                </a:extLst>
              </a:tr>
              <a:tr h="3158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i5-11500 6C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i7-11700 8C </a:t>
                      </a:r>
                      <a:r>
                        <a:rPr lang="en-US" sz="11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8C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i7-11700 8C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i9-11900 8C  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77554"/>
                  </a:ext>
                </a:extLst>
              </a:tr>
              <a:tr h="1719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83025"/>
                  </a:ext>
                </a:extLst>
              </a:tr>
              <a:tr h="1719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256GB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924990"/>
                  </a:ext>
                </a:extLst>
              </a:tr>
              <a:tr h="47380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HD Graphics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Open to add discrete GPU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72358"/>
                  </a:ext>
                </a:extLst>
              </a:tr>
              <a:tr h="2059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868890"/>
                  </a:ext>
                </a:extLst>
              </a:tr>
              <a:tr h="2059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86962"/>
                  </a:ext>
                </a:extLst>
              </a:tr>
              <a:tr h="19115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7035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73CDFD5-E433-434D-83BC-B703A011F3BC}"/>
              </a:ext>
            </a:extLst>
          </p:cNvPr>
          <p:cNvGraphicFramePr>
            <a:graphicFrameLocks noGrp="1"/>
          </p:cNvGraphicFramePr>
          <p:nvPr/>
        </p:nvGraphicFramePr>
        <p:xfrm>
          <a:off x="499931" y="3737593"/>
          <a:ext cx="8599289" cy="247197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896306">
                  <a:extLst>
                    <a:ext uri="{9D8B030D-6E8A-4147-A177-3AD203B41FA5}">
                      <a16:colId xmlns:a16="http://schemas.microsoft.com/office/drawing/2014/main" val="4053704236"/>
                    </a:ext>
                  </a:extLst>
                </a:gridCol>
                <a:gridCol w="1887851">
                  <a:extLst>
                    <a:ext uri="{9D8B030D-6E8A-4147-A177-3AD203B41FA5}">
                      <a16:colId xmlns:a16="http://schemas.microsoft.com/office/drawing/2014/main" val="2067785641"/>
                    </a:ext>
                  </a:extLst>
                </a:gridCol>
                <a:gridCol w="1887851">
                  <a:extLst>
                    <a:ext uri="{9D8B030D-6E8A-4147-A177-3AD203B41FA5}">
                      <a16:colId xmlns:a16="http://schemas.microsoft.com/office/drawing/2014/main" val="1655021105"/>
                    </a:ext>
                  </a:extLst>
                </a:gridCol>
                <a:gridCol w="1887851">
                  <a:extLst>
                    <a:ext uri="{9D8B030D-6E8A-4147-A177-3AD203B41FA5}">
                      <a16:colId xmlns:a16="http://schemas.microsoft.com/office/drawing/2014/main" val="1641932993"/>
                    </a:ext>
                  </a:extLst>
                </a:gridCol>
                <a:gridCol w="2039430">
                  <a:extLst>
                    <a:ext uri="{9D8B030D-6E8A-4147-A177-3AD203B41FA5}">
                      <a16:colId xmlns:a16="http://schemas.microsoft.com/office/drawing/2014/main" val="2515491512"/>
                    </a:ext>
                  </a:extLst>
                </a:gridCol>
              </a:tblGrid>
              <a:tr h="279786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*NEW*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P358 AMD TWR 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Sub-Entry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$1,219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$1,849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$2,089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$3,109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40317"/>
                  </a:ext>
                </a:extLst>
              </a:tr>
              <a:tr h="21359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30GL0024US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30GL0020US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30GL0028US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30GL002CUS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59102"/>
                  </a:ext>
                </a:extLst>
              </a:tr>
              <a:tr h="3607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AMD Ryzen 3 Pro 4350 (3.8 GHz, 4C 8T)</a:t>
                      </a:r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AMD Ryzen 7 Pro 5845 (3.4 GHz, 8C 16T)</a:t>
                      </a:r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AMD Ryzen 5 Pro 5645 (3.7 GHz, 6C 12T)</a:t>
                      </a:r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AMD Ryzen 9 Pro 5945 (3.0 GHz, 12C 24T)</a:t>
                      </a:r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77554"/>
                  </a:ext>
                </a:extLst>
              </a:tr>
              <a:tr h="195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83025"/>
                  </a:ext>
                </a:extLst>
              </a:tr>
              <a:tr h="1958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256GB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924990"/>
                  </a:ext>
                </a:extLst>
              </a:tr>
              <a:tr h="5395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Intel HD Graphics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Open to add discrete GPU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72358"/>
                  </a:ext>
                </a:extLst>
              </a:tr>
              <a:tr h="234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868890"/>
                  </a:ext>
                </a:extLst>
              </a:tr>
              <a:tr h="234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86962"/>
                  </a:ext>
                </a:extLst>
              </a:tr>
              <a:tr h="21769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70351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14E49190-D53E-4864-B035-FC53597B8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44" y="3716473"/>
            <a:ext cx="4860302" cy="2916181"/>
          </a:xfrm>
          <a:prstGeom prst="rect">
            <a:avLst/>
          </a:prstGeom>
        </p:spPr>
      </p:pic>
      <p:pic>
        <p:nvPicPr>
          <p:cNvPr id="16" name="Picture 15" descr="A picture containing text, outdoor, sign, electronics&#10;&#10;Description automatically generated">
            <a:extLst>
              <a:ext uri="{FF2B5EF4-FFF2-40B4-BE49-F238E27FC236}">
                <a16:creationId xmlns:a16="http://schemas.microsoft.com/office/drawing/2014/main" id="{96D617ED-30A4-466B-8E8F-63B70BF2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004" y="1059597"/>
            <a:ext cx="2691031" cy="291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35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7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pic>
        <p:nvPicPr>
          <p:cNvPr id="11" name="Picture 10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FE18BB21-7608-478F-A845-90954C60B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85" y="4002764"/>
            <a:ext cx="3652510" cy="2191506"/>
          </a:xfrm>
          <a:prstGeom prst="rect">
            <a:avLst/>
          </a:prstGeom>
        </p:spPr>
      </p:pic>
      <p:pic>
        <p:nvPicPr>
          <p:cNvPr id="14" name="Picture 13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7F459FEC-55AD-4370-8E03-360B2ACD8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46" y="1593363"/>
            <a:ext cx="3789588" cy="2273752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7BC41D4-4D9B-4F9B-B5D0-FAF43FC2A73F}"/>
              </a:ext>
            </a:extLst>
          </p:cNvPr>
          <p:cNvGraphicFramePr>
            <a:graphicFrameLocks noGrp="1"/>
          </p:cNvGraphicFramePr>
          <p:nvPr/>
        </p:nvGraphicFramePr>
        <p:xfrm>
          <a:off x="374905" y="1464120"/>
          <a:ext cx="9464036" cy="235818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0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763">
                  <a:extLst>
                    <a:ext uri="{9D8B030D-6E8A-4147-A177-3AD203B41FA5}">
                      <a16:colId xmlns:a16="http://schemas.microsoft.com/office/drawing/2014/main" val="975533660"/>
                    </a:ext>
                  </a:extLst>
                </a:gridCol>
                <a:gridCol w="1780865">
                  <a:extLst>
                    <a:ext uri="{9D8B030D-6E8A-4147-A177-3AD203B41FA5}">
                      <a16:colId xmlns:a16="http://schemas.microsoft.com/office/drawing/2014/main" val="3735846206"/>
                    </a:ext>
                  </a:extLst>
                </a:gridCol>
                <a:gridCol w="1780865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1800658">
                  <a:extLst>
                    <a:ext uri="{9D8B030D-6E8A-4147-A177-3AD203B41FA5}">
                      <a16:colId xmlns:a16="http://schemas.microsoft.com/office/drawing/2014/main" val="3516079598"/>
                    </a:ext>
                  </a:extLst>
                </a:gridCol>
                <a:gridCol w="18105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3350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P340 Tower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$1,809.00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$2,039.00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$2,479.00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$2,209.00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$3,079.00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30DH00NUUS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30DH00NTUS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30DH00NYUS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30DH00NQUS</a:t>
                      </a:r>
                    </a:p>
                  </a:txBody>
                  <a:tcPr marL="4763" marR="4763" marT="4763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30DH00P0US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6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8C   500W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8C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  8C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i9-10900  10C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i7-10700  8C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322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3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A2000 12GB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6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1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07B4163-04D1-4B1D-8B45-3527C71BB7E7}"/>
              </a:ext>
            </a:extLst>
          </p:cNvPr>
          <p:cNvGraphicFramePr>
            <a:graphicFrameLocks noGrp="1"/>
          </p:cNvGraphicFramePr>
          <p:nvPr/>
        </p:nvGraphicFramePr>
        <p:xfrm>
          <a:off x="374904" y="4002764"/>
          <a:ext cx="9464038" cy="221005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1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1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363">
                  <a:extLst>
                    <a:ext uri="{9D8B030D-6E8A-4147-A177-3AD203B41FA5}">
                      <a16:colId xmlns:a16="http://schemas.microsoft.com/office/drawing/2014/main" val="396484012"/>
                    </a:ext>
                  </a:extLst>
                </a:gridCol>
                <a:gridCol w="2165363">
                  <a:extLst>
                    <a:ext uri="{9D8B030D-6E8A-4147-A177-3AD203B41FA5}">
                      <a16:colId xmlns:a16="http://schemas.microsoft.com/office/drawing/2014/main" val="2840415717"/>
                    </a:ext>
                  </a:extLst>
                </a:gridCol>
                <a:gridCol w="2189428">
                  <a:extLst>
                    <a:ext uri="{9D8B030D-6E8A-4147-A177-3AD203B41FA5}">
                      <a16:colId xmlns:a16="http://schemas.microsoft.com/office/drawing/2014/main" val="3516079598"/>
                    </a:ext>
                  </a:extLst>
                </a:gridCol>
              </a:tblGrid>
              <a:tr h="253350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P350 Tower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$1,509.00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$2,259.00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$2,099.00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$2,329.00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2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30E300A0US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30E3009WUS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30E3009VUS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30E3009NUS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3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i5-11500 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i7-11700 8C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i7-11700 8C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i9-11900 8C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358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39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8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1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4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1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608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8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9A590A1-034B-44A7-989B-9D867922AC3B}"/>
              </a:ext>
            </a:extLst>
          </p:cNvPr>
          <p:cNvGraphicFramePr>
            <a:graphicFrameLocks noGrp="1"/>
          </p:cNvGraphicFramePr>
          <p:nvPr/>
        </p:nvGraphicFramePr>
        <p:xfrm>
          <a:off x="2924042" y="2131940"/>
          <a:ext cx="6605278" cy="254459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77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5134">
                  <a:extLst>
                    <a:ext uri="{9D8B030D-6E8A-4147-A177-3AD203B41FA5}">
                      <a16:colId xmlns:a16="http://schemas.microsoft.com/office/drawing/2014/main" val="396484012"/>
                    </a:ext>
                  </a:extLst>
                </a:gridCol>
                <a:gridCol w="1515134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1515134">
                  <a:extLst>
                    <a:ext uri="{9D8B030D-6E8A-4147-A177-3AD203B41FA5}">
                      <a16:colId xmlns:a16="http://schemas.microsoft.com/office/drawing/2014/main" val="2840415717"/>
                    </a:ext>
                  </a:extLst>
                </a:gridCol>
              </a:tblGrid>
              <a:tr h="294168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a typeface="+mn-ea"/>
                          <a:cs typeface="Arial"/>
                        </a:rPr>
                        <a:t>NEW!!!!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P360 Tower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$1,609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$1,909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$3,909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$4,259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69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30FM0017US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30FM0016US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30FM0015US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30FM0019US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9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i5-12500 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8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738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1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Intel HD Graphics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Open to add graphics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A4000 16GB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A4000 16GB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979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3" name="Picture 12" descr="A picture containing text, dark, computer&#10;&#10;Description automatically generated">
            <a:extLst>
              <a:ext uri="{FF2B5EF4-FFF2-40B4-BE49-F238E27FC236}">
                <a16:creationId xmlns:a16="http://schemas.microsoft.com/office/drawing/2014/main" id="{83A2B96D-8E79-4FA2-947B-E139BA485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767" y="1790489"/>
            <a:ext cx="5379160" cy="3227496"/>
          </a:xfrm>
          <a:prstGeom prst="rect">
            <a:avLst/>
          </a:prstGeom>
        </p:spPr>
      </p:pic>
      <p:pic>
        <p:nvPicPr>
          <p:cNvPr id="16" name="Picture 15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33A6B5A6-04B9-40C3-8A8C-75654F080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98" y="1815252"/>
            <a:ext cx="5379160" cy="32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853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E3F68A5-8A95-4C5F-ACFE-E5D44A121561}"/>
              </a:ext>
            </a:extLst>
          </p:cNvPr>
          <p:cNvSpPr/>
          <p:nvPr/>
        </p:nvSpPr>
        <p:spPr>
          <a:xfrm>
            <a:off x="983336" y="1069164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9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D41B1B-D243-4D36-B45A-021AF0177BAF}"/>
              </a:ext>
            </a:extLst>
          </p:cNvPr>
          <p:cNvSpPr/>
          <p:nvPr/>
        </p:nvSpPr>
        <p:spPr>
          <a:xfrm>
            <a:off x="228261" y="1316831"/>
            <a:ext cx="6455803" cy="22236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P620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AMD Ryzen 3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Threadripper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 </a:t>
            </a:r>
          </a:p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Uniquely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best-of-breed pro performance for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Artists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Scientists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Software Developers</a:t>
            </a:r>
          </a:p>
          <a:p>
            <a:pPr marL="609493" marR="0" lvl="1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available with all-new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AMD Ryzen 3-based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Threadripper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Processors at up to 15% Gen-to-Gen performance, including a brand new 24 core thrasher!</a:t>
            </a:r>
          </a:p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PCIe Gen 4-optimized NVIDIA graphics and fastest-available PCIe Gen 4 storage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562412-877A-4C45-981A-DCCDE62AC676}"/>
              </a:ext>
            </a:extLst>
          </p:cNvPr>
          <p:cNvSpPr/>
          <p:nvPr/>
        </p:nvSpPr>
        <p:spPr>
          <a:xfrm>
            <a:off x="69312" y="1356973"/>
            <a:ext cx="6655228" cy="4929160"/>
          </a:xfrm>
          <a:prstGeom prst="rect">
            <a:avLst/>
          </a:prstGeom>
          <a:noFill/>
          <a:ln w="34925">
            <a:solidFill>
              <a:srgbClr val="B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532296-D031-413A-8481-7836F76F4DB5}"/>
              </a:ext>
            </a:extLst>
          </p:cNvPr>
          <p:cNvGraphicFramePr>
            <a:graphicFrameLocks noGrp="1"/>
          </p:cNvGraphicFramePr>
          <p:nvPr/>
        </p:nvGraphicFramePr>
        <p:xfrm>
          <a:off x="190874" y="3676862"/>
          <a:ext cx="6412104" cy="2553611"/>
        </p:xfrm>
        <a:graphic>
          <a:graphicData uri="http://schemas.openxmlformats.org/drawingml/2006/table">
            <a:tbl>
              <a:tblPr firstRow="1">
                <a:effectLst>
                  <a:innerShdw blurRad="114300">
                    <a:prstClr val="black"/>
                  </a:innerShdw>
                </a:effectLst>
                <a:tableStyleId>{2D5ABB26-0587-4C30-8999-92F81FD0307C}</a:tableStyleId>
              </a:tblPr>
              <a:tblGrid>
                <a:gridCol w="331344">
                  <a:extLst>
                    <a:ext uri="{9D8B030D-6E8A-4147-A177-3AD203B41FA5}">
                      <a16:colId xmlns:a16="http://schemas.microsoft.com/office/drawing/2014/main" val="20391258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56971282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71439353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1051590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88308199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08470873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20669484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058214316"/>
                    </a:ext>
                  </a:extLst>
                </a:gridCol>
              </a:tblGrid>
              <a:tr h="26199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P620 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$3,919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$4,319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$4,809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$5,749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$6,409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$9,069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$12,719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61187"/>
                  </a:ext>
                </a:extLst>
              </a:tr>
              <a:tr h="149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41498"/>
                  </a:ext>
                </a:extLst>
              </a:tr>
              <a:tr h="20862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30E000M9US</a:t>
                      </a:r>
                      <a:endParaRPr lang="hr-HR" sz="800" b="1" i="0" u="none" strike="noStrike" baseline="0" dirty="0">
                        <a:latin typeface="+mn-lt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30E000MEUS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30E000MKUS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30E000MLUS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30E000MRUS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30E000P9US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30E000PPUS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90550"/>
                  </a:ext>
                </a:extLst>
              </a:tr>
              <a:tr h="5082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5945WX 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12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5945WX 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12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5945WX 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12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5955WX 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16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5955WX 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16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5965WX 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24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5975WX 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32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07630"/>
                  </a:ext>
                </a:extLst>
              </a:tr>
              <a:tr h="19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25297"/>
                  </a:ext>
                </a:extLst>
              </a:tr>
              <a:tr h="1916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44936"/>
                  </a:ext>
                </a:extLst>
              </a:tr>
              <a:tr h="2994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Gen4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1TB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</a:rPr>
                        <a:t>PCle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Gen4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2TB </a:t>
                      </a: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2TB </a:t>
                      </a: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2TB </a:t>
                      </a: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17283"/>
                  </a:ext>
                </a:extLst>
              </a:tr>
              <a:tr h="299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T400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4GB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T1000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RTX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A2000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RTX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A2000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RTX</a:t>
                      </a:r>
                    </a:p>
                    <a:p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A2000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12 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RTX A4000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16GB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RTX A5000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24GB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948707"/>
                  </a:ext>
                </a:extLst>
              </a:tr>
              <a:tr h="229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10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54727"/>
                  </a:ext>
                </a:extLst>
              </a:tr>
              <a:tr h="21308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Premier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71471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BF314E8-34BD-4558-AEFD-653BABE61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46" y="1709109"/>
            <a:ext cx="3193644" cy="830642"/>
          </a:xfrm>
          <a:prstGeom prst="rect">
            <a:avLst/>
          </a:prstGeom>
        </p:spPr>
      </p:pic>
      <p:pic>
        <p:nvPicPr>
          <p:cNvPr id="1026" name="Picture 2" descr="AMD Ryzen™ Threadripper™ Processors For Creators">
            <a:extLst>
              <a:ext uri="{FF2B5EF4-FFF2-40B4-BE49-F238E27FC236}">
                <a16:creationId xmlns:a16="http://schemas.microsoft.com/office/drawing/2014/main" id="{3DBD3C41-D3E4-46E6-B970-CA2FD99D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472" y="1960532"/>
            <a:ext cx="1844091" cy="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79C1552A-28F2-46E2-A453-DE5B44A9FE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21" y="2539751"/>
            <a:ext cx="4963242" cy="27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23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8386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10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pic>
        <p:nvPicPr>
          <p:cNvPr id="12" name="Picture 11" descr="A picture containing text, electronics, black, light&#10;&#10;Description automatically generated">
            <a:extLst>
              <a:ext uri="{FF2B5EF4-FFF2-40B4-BE49-F238E27FC236}">
                <a16:creationId xmlns:a16="http://schemas.microsoft.com/office/drawing/2014/main" id="{EE82182C-45F5-4ACD-ABD1-D7335D841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9" y="2045710"/>
            <a:ext cx="823220" cy="1202854"/>
          </a:xfrm>
          <a:prstGeom prst="rect">
            <a:avLst/>
          </a:prstGeom>
        </p:spPr>
      </p:pic>
      <p:pic>
        <p:nvPicPr>
          <p:cNvPr id="13" name="Picture 12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3D31F87E-9A26-4E9C-87FC-F2F4ADD91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12" y="3845327"/>
            <a:ext cx="1387023" cy="2464740"/>
          </a:xfrm>
          <a:prstGeom prst="rect">
            <a:avLst/>
          </a:prstGeom>
        </p:spPr>
      </p:pic>
      <p:pic>
        <p:nvPicPr>
          <p:cNvPr id="14" name="Picture 1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36E1508-18C9-4B59-B57D-E7CEFC8F9C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96" y="1832745"/>
            <a:ext cx="1092802" cy="1628783"/>
          </a:xfrm>
          <a:prstGeom prst="rect">
            <a:avLst/>
          </a:prstGeom>
        </p:spPr>
      </p:pic>
      <p:pic>
        <p:nvPicPr>
          <p:cNvPr id="16" name="Picture 1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3CBDA258-5F52-4500-832C-F5A11BD187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24" y="4118332"/>
            <a:ext cx="1029974" cy="2279325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EF51AA9-ACA3-45D9-BBEA-B7CB6D61515B}"/>
              </a:ext>
            </a:extLst>
          </p:cNvPr>
          <p:cNvGraphicFramePr>
            <a:graphicFrameLocks noGrp="1"/>
          </p:cNvGraphicFramePr>
          <p:nvPr/>
        </p:nvGraphicFramePr>
        <p:xfrm>
          <a:off x="1070349" y="1512024"/>
          <a:ext cx="5925257" cy="217247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93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380">
                  <a:extLst>
                    <a:ext uri="{9D8B030D-6E8A-4147-A177-3AD203B41FA5}">
                      <a16:colId xmlns:a16="http://schemas.microsoft.com/office/drawing/2014/main" val="2893152974"/>
                    </a:ext>
                  </a:extLst>
                </a:gridCol>
                <a:gridCol w="1080380">
                  <a:extLst>
                    <a:ext uri="{9D8B030D-6E8A-4147-A177-3AD203B41FA5}">
                      <a16:colId xmlns:a16="http://schemas.microsoft.com/office/drawing/2014/main" val="458288713"/>
                    </a:ext>
                  </a:extLst>
                </a:gridCol>
                <a:gridCol w="1080380">
                  <a:extLst>
                    <a:ext uri="{9D8B030D-6E8A-4147-A177-3AD203B41FA5}">
                      <a16:colId xmlns:a16="http://schemas.microsoft.com/office/drawing/2014/main" val="1517593806"/>
                    </a:ext>
                  </a:extLst>
                </a:gridCol>
              </a:tblGrid>
              <a:tr h="252871">
                <a:tc rowSpan="9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P520c 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$2,089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$2,519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$5,519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$5,949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36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 dirty="0">
                          <a:latin typeface="+mn-lt"/>
                        </a:rPr>
                        <a:t>30BX00FUUS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30BX00FTUS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30BX00FLUS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30BX00FVUS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30BX00G0US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8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W-2223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W-2223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W-2245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8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625W PSU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550823"/>
                  </a:ext>
                </a:extLst>
              </a:tr>
              <a:tr h="1849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A2000 6GB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A4500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A4500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66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3C03BE1-E604-445C-85F7-6D65A05D7568}"/>
              </a:ext>
            </a:extLst>
          </p:cNvPr>
          <p:cNvGraphicFramePr>
            <a:graphicFrameLocks noGrp="1"/>
          </p:cNvGraphicFramePr>
          <p:nvPr/>
        </p:nvGraphicFramePr>
        <p:xfrm>
          <a:off x="1051482" y="3942580"/>
          <a:ext cx="5925258" cy="213994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5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318">
                  <a:extLst>
                    <a:ext uri="{9D8B030D-6E8A-4147-A177-3AD203B41FA5}">
                      <a16:colId xmlns:a16="http://schemas.microsoft.com/office/drawing/2014/main" val="1802655839"/>
                    </a:ext>
                  </a:extLst>
                </a:gridCol>
                <a:gridCol w="111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7318">
                  <a:extLst>
                    <a:ext uri="{9D8B030D-6E8A-4147-A177-3AD203B41FA5}">
                      <a16:colId xmlns:a16="http://schemas.microsoft.com/office/drawing/2014/main" val="2772185781"/>
                    </a:ext>
                  </a:extLst>
                </a:gridCol>
              </a:tblGrid>
              <a:tr h="221961">
                <a:tc rowSpan="9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P520 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$2,289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$3,069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$4,019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$5,759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$6,409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7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30BE00NMUS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30BE00NLUS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30BE00NAUS</a:t>
                      </a:r>
                      <a:endParaRPr kumimoji="0" lang="en-US" sz="8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u="none" strike="noStrike" baseline="0">
                          <a:latin typeface="+mn-lt"/>
                        </a:rPr>
                        <a:t>30BE00R0US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u="none" strike="noStrike" baseline="0">
                          <a:latin typeface="+mn-lt"/>
                        </a:rPr>
                        <a:t>30BE00NCUS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W-2245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8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W-2235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W-2235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W-2235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4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17722"/>
                  </a:ext>
                </a:extLst>
              </a:tr>
              <a:tr h="1944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6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A2000 12GB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A4500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A5000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24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D05EE25-3312-40CD-97E3-5A5060E067A3}"/>
              </a:ext>
            </a:extLst>
          </p:cNvPr>
          <p:cNvGraphicFramePr>
            <a:graphicFrameLocks noGrp="1"/>
          </p:cNvGraphicFramePr>
          <p:nvPr/>
        </p:nvGraphicFramePr>
        <p:xfrm>
          <a:off x="8240163" y="1512024"/>
          <a:ext cx="3875669" cy="215616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55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537">
                  <a:extLst>
                    <a:ext uri="{9D8B030D-6E8A-4147-A177-3AD203B41FA5}">
                      <a16:colId xmlns:a16="http://schemas.microsoft.com/office/drawing/2014/main" val="3713823696"/>
                    </a:ext>
                  </a:extLst>
                </a:gridCol>
                <a:gridCol w="1173537">
                  <a:extLst>
                    <a:ext uri="{9D8B030D-6E8A-4147-A177-3AD203B41FA5}">
                      <a16:colId xmlns:a16="http://schemas.microsoft.com/office/drawing/2014/main" val="387219617"/>
                    </a:ext>
                  </a:extLst>
                </a:gridCol>
                <a:gridCol w="1173537">
                  <a:extLst>
                    <a:ext uri="{9D8B030D-6E8A-4147-A177-3AD203B41FA5}">
                      <a16:colId xmlns:a16="http://schemas.microsoft.com/office/drawing/2014/main" val="3130590579"/>
                    </a:ext>
                  </a:extLst>
                </a:gridCol>
              </a:tblGrid>
              <a:tr h="204269">
                <a:tc rowSpan="10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P720   2P Workstation 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$3,309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$3,909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$7,079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2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 dirty="0">
                          <a:latin typeface="+mn-lt"/>
                        </a:rPr>
                        <a:t>30BA00K0US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30BA00K4US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 dirty="0">
                          <a:latin typeface="+mn-lt"/>
                        </a:rPr>
                        <a:t>30BA00KFUS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1x Xeon Silver 4214R 12C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2x Xeon Silver 4210R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1x Xeon Silver 4215R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85619"/>
                  </a:ext>
                </a:extLst>
              </a:tr>
              <a:tr h="1834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4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 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A4500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7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97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3 Year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Premier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3 Year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Premier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4AFBD31-4183-459B-8BC8-49C76D0156DE}"/>
              </a:ext>
            </a:extLst>
          </p:cNvPr>
          <p:cNvGraphicFramePr>
            <a:graphicFrameLocks noGrp="1"/>
          </p:cNvGraphicFramePr>
          <p:nvPr/>
        </p:nvGraphicFramePr>
        <p:xfrm>
          <a:off x="8240164" y="3942580"/>
          <a:ext cx="3875668" cy="216492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70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547">
                  <a:extLst>
                    <a:ext uri="{9D8B030D-6E8A-4147-A177-3AD203B41FA5}">
                      <a16:colId xmlns:a16="http://schemas.microsoft.com/office/drawing/2014/main" val="3713823696"/>
                    </a:ext>
                  </a:extLst>
                </a:gridCol>
                <a:gridCol w="900783">
                  <a:extLst>
                    <a:ext uri="{9D8B030D-6E8A-4147-A177-3AD203B41FA5}">
                      <a16:colId xmlns:a16="http://schemas.microsoft.com/office/drawing/2014/main" val="387219617"/>
                    </a:ext>
                  </a:extLst>
                </a:gridCol>
                <a:gridCol w="900783">
                  <a:extLst>
                    <a:ext uri="{9D8B030D-6E8A-4147-A177-3AD203B41FA5}">
                      <a16:colId xmlns:a16="http://schemas.microsoft.com/office/drawing/2014/main" val="1468705472"/>
                    </a:ext>
                  </a:extLst>
                </a:gridCol>
                <a:gridCol w="900783">
                  <a:extLst>
                    <a:ext uri="{9D8B030D-6E8A-4147-A177-3AD203B41FA5}">
                      <a16:colId xmlns:a16="http://schemas.microsoft.com/office/drawing/2014/main" val="3840588589"/>
                    </a:ext>
                  </a:extLst>
                </a:gridCol>
              </a:tblGrid>
              <a:tr h="208611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P920   2P Workstation 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$3,509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$4,249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$6,749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$13,389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28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30BC007HUS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30BC0078US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30BC007VUS</a:t>
                      </a:r>
                      <a:endParaRPr lang="hr-HR" sz="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30BC007MUS</a:t>
                      </a:r>
                      <a:endParaRPr lang="hr-HR" sz="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1x Xeon Silver 4214R 12C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2x Xeon Silver 4210R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1x Xeon Silver 4210R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1x Xeon Gold 6226R 16C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85619"/>
                  </a:ext>
                </a:extLst>
              </a:tr>
              <a:tr h="1836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6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6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RTX A5000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RTX A6000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13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4314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EC46BCA-0236-4308-838E-5F117C9B385E}"/>
              </a:ext>
            </a:extLst>
          </p:cNvPr>
          <p:cNvSpPr/>
          <p:nvPr/>
        </p:nvSpPr>
        <p:spPr>
          <a:xfrm rot="5400000">
            <a:off x="5937254" y="-4516996"/>
            <a:ext cx="289653" cy="12004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Attach and Upgrade Options for Workstations</a:t>
            </a:r>
          </a:p>
        </p:txBody>
      </p:sp>
      <p:sp>
        <p:nvSpPr>
          <p:cNvPr id="96" name="矩形 3">
            <a:extLst>
              <a:ext uri="{FF2B5EF4-FFF2-40B4-BE49-F238E27FC236}">
                <a16:creationId xmlns:a16="http://schemas.microsoft.com/office/drawing/2014/main" id="{9DC9B955-BF1A-4F60-8A20-E61241656946}"/>
              </a:ext>
            </a:extLst>
          </p:cNvPr>
          <p:cNvSpPr/>
          <p:nvPr/>
        </p:nvSpPr>
        <p:spPr>
          <a:xfrm>
            <a:off x="59673" y="5998087"/>
            <a:ext cx="817798" cy="13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4BE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6FAC2F0-7BB4-42D3-9DFD-EE560BF59A70}"/>
              </a:ext>
            </a:extLst>
          </p:cNvPr>
          <p:cNvGraphicFramePr>
            <a:graphicFrameLocks noGrp="1"/>
          </p:cNvGraphicFramePr>
          <p:nvPr/>
        </p:nvGraphicFramePr>
        <p:xfrm>
          <a:off x="58521" y="1675938"/>
          <a:ext cx="3685404" cy="45632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1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33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Attach Performance Displays – Lenovo’s Best!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$459   P24q-20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61F5GAR1US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 USB-C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$559 P24h-2L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62B2GAR1US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to 70w)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1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$576</a:t>
                      </a:r>
                      <a:r>
                        <a:rPr lang="en-US" sz="1100" b="1" i="0" u="none" strike="noStrike" baseline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P27q-20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61EAGAR6US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$724  P27h-20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61E9GAR6US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(90W)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$1,484</a:t>
                      </a:r>
                      <a:r>
                        <a:rPr lang="en-US" sz="1100" b="1" i="0" u="none" strike="noStrike" baseline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P32p-20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62A2GAR2US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32-inch 4K UHD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90W)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phone holder 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07911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8E22875-8B3D-405B-B0A5-762B48DD10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6" y="5361031"/>
            <a:ext cx="777353" cy="655857"/>
          </a:xfrm>
          <a:prstGeom prst="rect">
            <a:avLst/>
          </a:prstGeom>
        </p:spPr>
      </p:pic>
      <p:sp>
        <p:nvSpPr>
          <p:cNvPr id="23" name="矩形 3">
            <a:extLst>
              <a:ext uri="{FF2B5EF4-FFF2-40B4-BE49-F238E27FC236}">
                <a16:creationId xmlns:a16="http://schemas.microsoft.com/office/drawing/2014/main" id="{92113EAD-E570-40AE-9D85-DAF04886EDE7}"/>
              </a:ext>
            </a:extLst>
          </p:cNvPr>
          <p:cNvSpPr/>
          <p:nvPr/>
        </p:nvSpPr>
        <p:spPr>
          <a:xfrm>
            <a:off x="59673" y="5998087"/>
            <a:ext cx="817798" cy="13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C4BE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269940-BE16-4E68-BB47-057A8A8D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5" y="4138397"/>
            <a:ext cx="881166" cy="6608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4ACCA4-BDDA-42B8-9920-FD4ECE4DE6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5" y="2958767"/>
            <a:ext cx="594385" cy="497880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FCD309C-44C1-44DB-8797-0303123D7A4F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1675938"/>
          <a:ext cx="8280445" cy="18630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5530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85033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91450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06143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06144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  <a:gridCol w="1406145">
                  <a:extLst>
                    <a:ext uri="{9D8B030D-6E8A-4147-A177-3AD203B41FA5}">
                      <a16:colId xmlns:a16="http://schemas.microsoft.com/office/drawing/2014/main" val="2494220228"/>
                    </a:ext>
                  </a:extLst>
                </a:gridCol>
              </a:tblGrid>
              <a:tr h="26655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P340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P340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P348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P358 TWR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4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$201.99 -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4X60N86656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P400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$359.99 -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4X60R60469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P620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$604.99 -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P1000 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$297.99 -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4X61H02424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D51DC810-94BA-4C45-A2CD-616C569265CC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3584906"/>
          <a:ext cx="8280445" cy="2654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7724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90959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84673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05696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05696">
                  <a:extLst>
                    <a:ext uri="{9D8B030D-6E8A-4147-A177-3AD203B41FA5}">
                      <a16:colId xmlns:a16="http://schemas.microsoft.com/office/drawing/2014/main" val="2297016739"/>
                    </a:ext>
                  </a:extLst>
                </a:gridCol>
                <a:gridCol w="1405697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</a:tblGrid>
              <a:tr h="244567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P360 Ultra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P360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P520c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P720/P920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2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$604.99 -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$359.99 -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P620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$604.99 -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$186.99 -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4X60N86657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P400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$359.99 -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381053C4-221E-422F-A6B3-0794578D33A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43" b="89431" l="8475" r="94068">
                        <a14:foregroundMark x1="8475" y1="69919" x2="8475" y2="69919"/>
                        <a14:foregroundMark x1="94068" y1="15447" x2="94068" y2="15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440" y="5061140"/>
            <a:ext cx="946674" cy="9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21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38E06-D76F-4054-A3B4-9BD799B536A3}"/>
              </a:ext>
            </a:extLst>
          </p:cNvPr>
          <p:cNvSpPr/>
          <p:nvPr/>
        </p:nvSpPr>
        <p:spPr>
          <a:xfrm rot="5400000">
            <a:off x="5966718" y="-4562229"/>
            <a:ext cx="275610" cy="1204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DTWS GPU Comparison Table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750024E-434C-49BB-A480-F0D750F10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128250"/>
              </p:ext>
            </p:extLst>
          </p:nvPr>
        </p:nvGraphicFramePr>
        <p:xfrm>
          <a:off x="79894" y="1660975"/>
          <a:ext cx="12049255" cy="4544832"/>
        </p:xfrm>
        <a:graphic>
          <a:graphicData uri="http://schemas.openxmlformats.org/drawingml/2006/table">
            <a:tbl>
              <a:tblPr/>
              <a:tblGrid>
                <a:gridCol w="3575605">
                  <a:extLst>
                    <a:ext uri="{9D8B030D-6E8A-4147-A177-3AD203B41FA5}">
                      <a16:colId xmlns:a16="http://schemas.microsoft.com/office/drawing/2014/main" val="3973317502"/>
                    </a:ext>
                  </a:extLst>
                </a:gridCol>
                <a:gridCol w="660894">
                  <a:extLst>
                    <a:ext uri="{9D8B030D-6E8A-4147-A177-3AD203B41FA5}">
                      <a16:colId xmlns:a16="http://schemas.microsoft.com/office/drawing/2014/main" val="1265756305"/>
                    </a:ext>
                  </a:extLst>
                </a:gridCol>
                <a:gridCol w="864246">
                  <a:extLst>
                    <a:ext uri="{9D8B030D-6E8A-4147-A177-3AD203B41FA5}">
                      <a16:colId xmlns:a16="http://schemas.microsoft.com/office/drawing/2014/main" val="3577026967"/>
                    </a:ext>
                  </a:extLst>
                </a:gridCol>
                <a:gridCol w="974395">
                  <a:extLst>
                    <a:ext uri="{9D8B030D-6E8A-4147-A177-3AD203B41FA5}">
                      <a16:colId xmlns:a16="http://schemas.microsoft.com/office/drawing/2014/main" val="3478087167"/>
                    </a:ext>
                  </a:extLst>
                </a:gridCol>
                <a:gridCol w="521089">
                  <a:extLst>
                    <a:ext uri="{9D8B030D-6E8A-4147-A177-3AD203B41FA5}">
                      <a16:colId xmlns:a16="http://schemas.microsoft.com/office/drawing/2014/main" val="507245083"/>
                    </a:ext>
                  </a:extLst>
                </a:gridCol>
                <a:gridCol w="800085">
                  <a:extLst>
                    <a:ext uri="{9D8B030D-6E8A-4147-A177-3AD203B41FA5}">
                      <a16:colId xmlns:a16="http://schemas.microsoft.com/office/drawing/2014/main" val="226238818"/>
                    </a:ext>
                  </a:extLst>
                </a:gridCol>
                <a:gridCol w="490239">
                  <a:extLst>
                    <a:ext uri="{9D8B030D-6E8A-4147-A177-3AD203B41FA5}">
                      <a16:colId xmlns:a16="http://schemas.microsoft.com/office/drawing/2014/main" val="1416092913"/>
                    </a:ext>
                  </a:extLst>
                </a:gridCol>
                <a:gridCol w="398702">
                  <a:extLst>
                    <a:ext uri="{9D8B030D-6E8A-4147-A177-3AD203B41FA5}">
                      <a16:colId xmlns:a16="http://schemas.microsoft.com/office/drawing/2014/main" val="1996116104"/>
                    </a:ext>
                  </a:extLst>
                </a:gridCol>
                <a:gridCol w="345812">
                  <a:extLst>
                    <a:ext uri="{9D8B030D-6E8A-4147-A177-3AD203B41FA5}">
                      <a16:colId xmlns:a16="http://schemas.microsoft.com/office/drawing/2014/main" val="1836423867"/>
                    </a:ext>
                  </a:extLst>
                </a:gridCol>
                <a:gridCol w="3418188">
                  <a:extLst>
                    <a:ext uri="{9D8B030D-6E8A-4147-A177-3AD203B41FA5}">
                      <a16:colId xmlns:a16="http://schemas.microsoft.com/office/drawing/2014/main" val="2650629638"/>
                    </a:ext>
                  </a:extLst>
                </a:gridCol>
              </a:tblGrid>
              <a:tr h="465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GPU Model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Architecture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Frame Buffer Size or VRAM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Memory Type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Memory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Interface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CUDA Cores /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Stream Processors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Tensor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Ready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Offered on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917522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T400(miniDP x3) - 2GB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TWR,P350TWR/SFF, P340TWR/SFF,P348, P520, P520c,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47161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T400(miniDP x3)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P350TWR/SFF, P340TWR/SFF, P348, P358, P360 Tiny, P360 Ultra,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912487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T600(miniDP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TWR,P350TWR/SFF, P340TWR/SFF,P348,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973846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T1000(miniDP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TWR/SFF, P340TWR/SFF, 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828235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T1000(miniDP x4) - 8GB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TWR/SFF, P340 TWR/SFF, P348, P358, P340 Tiny, P350 Tiny, P360 Tiny, P360 Ultra,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17019"/>
                  </a:ext>
                </a:extLst>
              </a:tr>
              <a:tr h="18678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A2000(DP x4)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TWR/SFF, P340TWR,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461666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A2000(DP x4) - 12GB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P350TWR/SFF, </a:t>
                      </a:r>
                      <a:b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P340 TWR, P358, P360 Ultra,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054117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A4000(DP x4) - 16GB GDDR6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648891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A4500(DP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7,168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445968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RTX A5000 mobile,16GB, 4miniDP,GDDR6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Ultra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232336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A5000(DP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784360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A5500(DP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745592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A6000(DP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10,752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66039"/>
                  </a:ext>
                </a:extLst>
              </a:tr>
              <a:tr h="1867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GTX1660 Super(1xDP,1xHDMI,1xDVI-D)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1,408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P340 TWR, P348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478661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3060(DP x3, HDMI x1) - 12GB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TWR, P348, P358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794326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Geforce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RTX 3060Ti(DP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4,864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21487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3070Ti(DP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P358, P520, P520c,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332258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3080(DPx3,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8,704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P358, P520,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609852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3080Ti 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P620 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508327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WX3200 (MiniDP x 4) 4GB DDR5 HP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Polaris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GDDR5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P350 TWR/SFF,P340TWR/SFF,P348, P360 Ultra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912169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W6400 (DP x 2) 4GB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P620, P358 Ref2.0,</a:t>
                      </a:r>
                      <a:r>
                        <a:rPr lang="zh-CN" alt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P360Tower Ref2.0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639637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W6600 (DP x 4) 8GB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700678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W6800 (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mDP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x 6) 32GB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20700"/>
                  </a:ext>
                </a:extLst>
              </a:tr>
              <a:tr h="350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Intel® UHD Graphics 770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UDIMM ECC/No-ECC,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DPC DDR4 @ 1.2V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P360 Ultra, P360 Tiny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04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9649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ThinkVision Monitors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751688" y="6490774"/>
            <a:ext cx="422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aseline="6000">
                <a:solidFill>
                  <a:schemeClr val="bg1"/>
                </a:solidFill>
                <a:ea typeface="Helvetica Neue"/>
                <a:cs typeface="Helvetica Neue"/>
              </a:rPr>
              <a:t>13</a:t>
            </a:r>
            <a:endParaRPr lang="en-US" sz="1800" baseline="6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1" y="261894"/>
            <a:ext cx="758312" cy="75831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9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25F1309-2180-4FD9-9CDF-002B3EE45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485383"/>
              </p:ext>
            </p:extLst>
          </p:nvPr>
        </p:nvGraphicFramePr>
        <p:xfrm>
          <a:off x="1051482" y="3175442"/>
          <a:ext cx="9898627" cy="312828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353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5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746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746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29702"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ThinkVision S22e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21.5”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ThinkVision T24-2L 23.8”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ThinkVision T24i-20 23.8”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ThinkVision E27q 27”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768241"/>
                  </a:ext>
                </a:extLst>
              </a:tr>
              <a:tr h="329702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$199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62C6KAT1US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62B0MAR1US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61F7MAT1US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62D0GAR1US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21.5” wide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wide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wide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27” Wide QHD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1920 x 1080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1920 x 1080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1920 x 1080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2560 x 1440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16:9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16:9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16:9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16:9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 panel LED backlight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IPS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panel LED backlight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IPS panel LED backlight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IPS panel LED backlight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VGA / HDMI Inputs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VGA / HDMI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 DP Inputs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VGA / HDMI / DP Inputs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DP / HDMI Inputs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Tiny PC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Compatible with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VESA mount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Tiny PC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Compatible with </a:t>
                      </a:r>
                      <a:b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VESA mount  + Tiny Clamp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Tiny PC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Compatible with </a:t>
                      </a:r>
                      <a:b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 mount  + Tiny Clamp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Tiny PC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Compatible with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VESA mount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Tilt Stand Adjustment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Tilt / Lift / Swivel / Pivot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 Adjustment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Tilt / Lift / Swivel / Pivot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Stand Adjustment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Tilt / Lift / Swivel / Pivot Stand Adjustment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Years Advanced Exchange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Years Advanced Exchange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Years Advanced Exchange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Years Advanced Exchange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Warranty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26B5ECF-6C54-4494-BB6F-F05F0757AB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74" y="1591965"/>
            <a:ext cx="2440310" cy="1626873"/>
          </a:xfrm>
          <a:prstGeom prst="rect">
            <a:avLst/>
          </a:prstGeom>
        </p:spPr>
      </p:pic>
      <p:pic>
        <p:nvPicPr>
          <p:cNvPr id="15" name="图片 8" descr="P27u.png">
            <a:extLst>
              <a:ext uri="{FF2B5EF4-FFF2-40B4-BE49-F238E27FC236}">
                <a16:creationId xmlns:a16="http://schemas.microsoft.com/office/drawing/2014/main" id="{C22823A3-0505-41DD-A6DF-556D3E87BC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3220" y="1548569"/>
            <a:ext cx="2011014" cy="1598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DB886E-94EB-4ED7-9FC4-BA7A810C9C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485" y="1591964"/>
            <a:ext cx="2440310" cy="1626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564CB3-8BC6-4F49-B498-EE9CABAC6B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054" y="1693547"/>
            <a:ext cx="1391859" cy="12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3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994C8CD-04FC-4ACE-87D1-AB7E0736C6E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0185A4-2416-40FF-BDC6-C44771E50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2" name="Explosion: 14 Points 21">
            <a:extLst>
              <a:ext uri="{FF2B5EF4-FFF2-40B4-BE49-F238E27FC236}">
                <a16:creationId xmlns:a16="http://schemas.microsoft.com/office/drawing/2014/main" id="{FB781324-BF32-4C78-A3C4-735AEB76D942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E96F396-1EAD-4589-A484-CB006E6C9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104201"/>
              </p:ext>
            </p:extLst>
          </p:nvPr>
        </p:nvGraphicFramePr>
        <p:xfrm>
          <a:off x="2438400" y="1319799"/>
          <a:ext cx="3820965" cy="2711643"/>
        </p:xfrm>
        <a:graphic>
          <a:graphicData uri="http://schemas.openxmlformats.org/drawingml/2006/table">
            <a:tbl>
              <a:tblPr firstRow="1"/>
              <a:tblGrid>
                <a:gridCol w="2598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0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2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01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74556">
                  <a:extLst>
                    <a:ext uri="{9D8B030D-6E8A-4147-A177-3AD203B41FA5}">
                      <a16:colId xmlns:a16="http://schemas.microsoft.com/office/drawing/2014/main" val="4242486821"/>
                    </a:ext>
                  </a:extLst>
                </a:gridCol>
              </a:tblGrid>
              <a:tr h="26473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Carbon 8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$2389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$3159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20U90035US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20U9003VUS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20U9002QUS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20U9002NUS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20U90035CA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20U9003VCA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20U9002QCA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20U9002NCA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3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6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9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3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WQHD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96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3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51Whr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51Whr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51Whr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51Whr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13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3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8415011-8DB2-476D-8116-E358140A9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517623"/>
              </p:ext>
            </p:extLst>
          </p:nvPr>
        </p:nvGraphicFramePr>
        <p:xfrm>
          <a:off x="6259365" y="1319799"/>
          <a:ext cx="3322785" cy="2634077"/>
        </p:xfrm>
        <a:graphic>
          <a:graphicData uri="http://schemas.openxmlformats.org/drawingml/2006/table">
            <a:tbl>
              <a:tblPr firstRow="1"/>
              <a:tblGrid>
                <a:gridCol w="2930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57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01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3886">
                  <a:extLst>
                    <a:ext uri="{9D8B030D-6E8A-4147-A177-3AD203B41FA5}">
                      <a16:colId xmlns:a16="http://schemas.microsoft.com/office/drawing/2014/main" val="399395909"/>
                    </a:ext>
                  </a:extLst>
                </a:gridCol>
              </a:tblGrid>
              <a:tr h="34684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Yoga 5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$2649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20UB001FUS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20UB001LUS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20UB0015US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1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20UB001FCA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20UB001LCA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20UB0015CA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1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0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0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73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BT, Pen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BT, Pen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IR 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BT, Pen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1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51Whr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51Whr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51Whr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493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1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C83A4DD0-A968-4A74-A323-DE1A9BE62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218776"/>
              </p:ext>
            </p:extLst>
          </p:nvPr>
        </p:nvGraphicFramePr>
        <p:xfrm>
          <a:off x="4549929" y="3953877"/>
          <a:ext cx="2534452" cy="2331512"/>
        </p:xfrm>
        <a:graphic>
          <a:graphicData uri="http://schemas.openxmlformats.org/drawingml/2006/table">
            <a:tbl>
              <a:tblPr firstRow="1"/>
              <a:tblGrid>
                <a:gridCol w="224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58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75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6287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</a:tblGrid>
              <a:tr h="17829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G1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$2469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20T2001QUS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20T20021US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20T2003YUS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20T2001QCA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20T20021CA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20T2003YCA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0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5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5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 </a:t>
                      </a:r>
                      <a:r>
                        <a:rPr 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5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KBD,</a:t>
                      </a:r>
                      <a:r>
                        <a:rPr lang="en-US" sz="600" b="0" baseline="0"/>
                        <a:t> FPR,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5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 Cell 48Whr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6 Cell 48Whr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6 Cell 48Whr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622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5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2438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ThinkVision Monitors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751688" y="6490774"/>
            <a:ext cx="422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aseline="6000">
                <a:solidFill>
                  <a:schemeClr val="bg1"/>
                </a:solidFill>
                <a:ea typeface="Helvetica Neue"/>
                <a:cs typeface="Helvetica Neue"/>
              </a:rPr>
              <a:t>13</a:t>
            </a:r>
            <a:endParaRPr lang="en-US" sz="1800" baseline="60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1" y="261894"/>
            <a:ext cx="758312" cy="75831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9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886618"/>
              </p:ext>
            </p:extLst>
          </p:nvPr>
        </p:nvGraphicFramePr>
        <p:xfrm>
          <a:off x="2564509" y="2863918"/>
          <a:ext cx="4882896" cy="340260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41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144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29702"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ThinkVision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S24e</a:t>
                      </a:r>
                      <a:r>
                        <a:rPr lang="en-US" sz="1600" baseline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23.8”</a:t>
                      </a:r>
                      <a:endParaRPr lang="en-US" sz="16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ThinkVision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 S27i 27”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768241"/>
                  </a:ext>
                </a:extLst>
              </a:tr>
              <a:tr h="329702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/>
                        </a:rPr>
                        <a:t>$231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/>
                        </a:rPr>
                        <a:t>$303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endParaRPr lang="en-US" sz="105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7796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61CAKCR1US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61C7KCR1US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Wide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 Wide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1920 x 1080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1920 x 1080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16:9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16:9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 panel LED backlight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IPS panel LED backlight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VGA / HDMI Input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VGA / HDMI Input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Tiny PC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Compatible with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VESA mount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Tiny PC Compatible with VESA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Tilt Stand Adjustment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Tilt Stand Adjustment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Years Advanced Exchange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Years Advanced Exchange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Warranty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745" y="1339192"/>
            <a:ext cx="1630912" cy="14550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4856" y="1253697"/>
            <a:ext cx="1857984" cy="16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96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52797" y="229434"/>
            <a:ext cx="5173851" cy="96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>
              <a:defRPr/>
            </a:pPr>
            <a:r>
              <a:rPr lang="en-US" sz="2399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defTabSz="1218621">
              <a:defRPr/>
            </a:pPr>
            <a:r>
              <a:rPr lang="en-US" sz="2399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Laptop Accessories</a:t>
            </a:r>
          </a:p>
          <a:p>
            <a:pPr defTabSz="1218621"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[ 1 OF 3]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05" y="266229"/>
            <a:ext cx="749584" cy="7495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659660" y="1023492"/>
            <a:ext cx="2794344" cy="23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>
              <a:defRPr/>
            </a:pPr>
            <a:r>
              <a:rPr lang="en-US" sz="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900" dirty="0">
              <a:solidFill>
                <a:srgbClr val="FF6A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2EB32B19-779E-4B17-B7F7-4286E744C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046890"/>
              </p:ext>
            </p:extLst>
          </p:nvPr>
        </p:nvGraphicFramePr>
        <p:xfrm>
          <a:off x="121889" y="1320490"/>
          <a:ext cx="8065897" cy="147184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14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8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0809">
                  <a:extLst>
                    <a:ext uri="{9D8B030D-6E8A-4147-A177-3AD203B41FA5}">
                      <a16:colId xmlns:a16="http://schemas.microsoft.com/office/drawing/2014/main" val="862688208"/>
                    </a:ext>
                  </a:extLst>
                </a:gridCol>
                <a:gridCol w="2235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739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8258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85246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037549">
                  <a:extLst>
                    <a:ext uri="{9D8B030D-6E8A-4147-A177-3AD203B41FA5}">
                      <a16:colId xmlns:a16="http://schemas.microsoft.com/office/drawing/2014/main" val="3741499290"/>
                    </a:ext>
                  </a:extLst>
                </a:gridCol>
              </a:tblGrid>
              <a:tr h="246913">
                <a:tc rowSpan="4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Hubs</a:t>
                      </a:r>
                    </a:p>
                  </a:txBody>
                  <a:tcPr marL="0" marR="0" marT="91416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$151</a:t>
                      </a:r>
                    </a:p>
                  </a:txBody>
                  <a:tcPr marL="91416" marR="12696" marT="0" marB="0" anchor="b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$94</a:t>
                      </a:r>
                    </a:p>
                  </a:txBody>
                  <a:tcPr marL="91416" marR="12696" marT="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$43</a:t>
                      </a:r>
                    </a:p>
                  </a:txBody>
                  <a:tcPr marL="91416" marR="12696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$80</a:t>
                      </a:r>
                    </a:p>
                  </a:txBody>
                  <a:tcPr marL="91416" marR="12696" marT="0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Privacy Filter</a:t>
                      </a:r>
                    </a:p>
                  </a:txBody>
                  <a:tcPr marL="0" marR="0" marT="91416" marB="0" vert="vert270" anchor="ctr">
                    <a:lnL>
                      <a:noFill/>
                    </a:lnL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$72</a:t>
                      </a:r>
                    </a:p>
                  </a:txBody>
                  <a:tcPr marL="91416" marR="12696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$72</a:t>
                      </a:r>
                    </a:p>
                  </a:txBody>
                  <a:tcPr marL="91416" marR="12696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$130</a:t>
                      </a:r>
                    </a:p>
                  </a:txBody>
                  <a:tcPr marL="91416" marR="12696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$137</a:t>
                      </a:r>
                    </a:p>
                  </a:txBody>
                  <a:tcPr marL="91416" marR="12696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3"/>
                        </a:rPr>
                        <a:t>USB-C Powered Travel Hub</a:t>
                      </a:r>
                      <a:endParaRPr kumimoji="0" lang="en-US" sz="800" b="0" i="0" u="sng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rgbClr val="E2E3E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4"/>
                        </a:rPr>
                        <a:t>USB-C 7-in-1 Hub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rgbClr val="F3F2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4 Port USB-A Hub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USB-C Travel Hub Gen 2</a:t>
                      </a:r>
                      <a:endParaRPr kumimoji="0" lang="en-US" sz="800" b="0" i="0" u="sng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" action="ppaction://noaction"/>
                        </a:rPr>
                        <a:t>14.0W 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" action="ppaction://noaction"/>
                        </a:rPr>
                        <a:t>15.6W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21.5 </a:t>
                      </a:r>
                      <a:r>
                        <a:rPr kumimoji="0" lang="en-US" sz="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TiO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22</a:t>
                      </a:r>
                    </a:p>
                  </a:txBody>
                  <a:tcPr marR="126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23.8 TiO24</a:t>
                      </a:r>
                    </a:p>
                  </a:txBody>
                  <a:tcPr marR="126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7"/>
                        </a:rPr>
                        <a:t>14.0W 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15.6W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9"/>
                        </a:rPr>
                        <a:t>21.5 Borderless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10"/>
                        </a:rPr>
                        <a:t>23.8 Borderless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912622"/>
                  </a:ext>
                </a:extLst>
              </a:tr>
              <a:tr h="9708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4X90S92381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Video ports: HDMI &amp; VGA</a:t>
                      </a:r>
                    </a:p>
                  </a:txBody>
                  <a:tcPr marL="91416" marR="12696" marT="0" marB="0" anchor="ctr">
                    <a:lnB>
                      <a:noFill/>
                    </a:lnB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4X90V55523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HDMI Video Port</a:t>
                      </a:r>
                    </a:p>
                  </a:txBody>
                  <a:tcPr marL="91416" marR="12696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4X90X21427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Additional 4 USB-A ports </a:t>
                      </a:r>
                    </a:p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16" marR="12696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4X91A30366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HDMI / VGA Video Ports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16" marR="12696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0A61769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Reversible Solution</a:t>
                      </a:r>
                    </a:p>
                  </a:txBody>
                  <a:tcPr marL="91416" marR="126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0A61771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Reversible solution</a:t>
                      </a:r>
                      <a:endParaRPr lang="en-US" sz="1800"/>
                    </a:p>
                  </a:txBody>
                  <a:tcPr marL="91416" marR="1269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4XJ0Q68426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Reversible Solution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Compatible w/ TIO</a:t>
                      </a:r>
                      <a:endParaRPr lang="en-US" sz="1800"/>
                    </a:p>
                  </a:txBody>
                  <a:tcPr marL="91416" marR="1269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4XJ0Q68427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Reversible Solution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Compatible w/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TIO</a:t>
                      </a:r>
                      <a:endParaRPr lang="en-US" sz="1800" dirty="0"/>
                    </a:p>
                  </a:txBody>
                  <a:tcPr marL="91416" marR="1269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173288"/>
                  </a:ext>
                </a:extLst>
              </a:tr>
            </a:tbl>
          </a:graphicData>
        </a:graphic>
      </p:graphicFrame>
      <p:pic>
        <p:nvPicPr>
          <p:cNvPr id="66" name="Picture 65" descr="A close up of electronics&#10;&#10;Description automatically generated">
            <a:extLst>
              <a:ext uri="{FF2B5EF4-FFF2-40B4-BE49-F238E27FC236}">
                <a16:creationId xmlns:a16="http://schemas.microsoft.com/office/drawing/2014/main" id="{3BA3DF94-82F8-46C9-A270-FB1BDB88C7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95" y="2651926"/>
            <a:ext cx="1240702" cy="1240702"/>
          </a:xfrm>
          <a:prstGeom prst="rect">
            <a:avLst/>
          </a:prstGeom>
        </p:spPr>
      </p:pic>
      <p:graphicFrame>
        <p:nvGraphicFramePr>
          <p:cNvPr id="67" name="Table 6">
            <a:extLst>
              <a:ext uri="{FF2B5EF4-FFF2-40B4-BE49-F238E27FC236}">
                <a16:creationId xmlns:a16="http://schemas.microsoft.com/office/drawing/2014/main" id="{DDA74445-B7D7-4025-96C0-B547F38D4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268351"/>
              </p:ext>
            </p:extLst>
          </p:nvPr>
        </p:nvGraphicFramePr>
        <p:xfrm>
          <a:off x="8187785" y="1324635"/>
          <a:ext cx="3879150" cy="146373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60512">
                  <a:extLst>
                    <a:ext uri="{9D8B030D-6E8A-4147-A177-3AD203B41FA5}">
                      <a16:colId xmlns:a16="http://schemas.microsoft.com/office/drawing/2014/main" val="3010592920"/>
                    </a:ext>
                  </a:extLst>
                </a:gridCol>
                <a:gridCol w="1663748">
                  <a:extLst>
                    <a:ext uri="{9D8B030D-6E8A-4147-A177-3AD203B41FA5}">
                      <a16:colId xmlns:a16="http://schemas.microsoft.com/office/drawing/2014/main" val="1585626574"/>
                    </a:ext>
                  </a:extLst>
                </a:gridCol>
                <a:gridCol w="1754890">
                  <a:extLst>
                    <a:ext uri="{9D8B030D-6E8A-4147-A177-3AD203B41FA5}">
                      <a16:colId xmlns:a16="http://schemas.microsoft.com/office/drawing/2014/main" val="3233750083"/>
                    </a:ext>
                  </a:extLst>
                </a:gridCol>
              </a:tblGrid>
              <a:tr h="3769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Docks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$230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$396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46787"/>
                  </a:ext>
                </a:extLst>
              </a:tr>
              <a:tr h="2638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AC0E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12"/>
                        </a:rPr>
                        <a:t>USB-C Mini Dock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AC0E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>
                          <a:hlinkClick r:id="rId13"/>
                        </a:rPr>
                        <a:t>Thunderbolt3 Essential Dock</a:t>
                      </a:r>
                      <a:endParaRPr lang="en-US" sz="800" b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860706"/>
                  </a:ext>
                </a:extLst>
              </a:tr>
              <a:tr h="822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/>
                        <a:t>40AU0065US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1 External Display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Power Pass Through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Video Ports: HDMI &amp; VGA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800" b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800" b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/>
                        <a:t>40AV0135US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2 External Displays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10Gbps Data Rate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HDMI Video Port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401244"/>
                  </a:ext>
                </a:extLst>
              </a:tr>
            </a:tbl>
          </a:graphicData>
        </a:graphic>
      </p:graphicFrame>
      <p:graphicFrame>
        <p:nvGraphicFramePr>
          <p:cNvPr id="68" name="Table 18">
            <a:extLst>
              <a:ext uri="{FF2B5EF4-FFF2-40B4-BE49-F238E27FC236}">
                <a16:creationId xmlns:a16="http://schemas.microsoft.com/office/drawing/2014/main" id="{DF1320C2-EA8B-4BB7-B425-92F8D6FDC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918928"/>
              </p:ext>
            </p:extLst>
          </p:nvPr>
        </p:nvGraphicFramePr>
        <p:xfrm>
          <a:off x="191204" y="3728444"/>
          <a:ext cx="5065682" cy="195550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1592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750341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894049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887568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748034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770034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  <a:gridCol w="734064">
                  <a:extLst>
                    <a:ext uri="{9D8B030D-6E8A-4147-A177-3AD203B41FA5}">
                      <a16:colId xmlns:a16="http://schemas.microsoft.com/office/drawing/2014/main" val="1766922454"/>
                    </a:ext>
                  </a:extLst>
                </a:gridCol>
              </a:tblGrid>
              <a:tr h="630603">
                <a:tc rowSpan="3"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rgbClr val="FFFFFF"/>
                          </a:solidFill>
                        </a:rPr>
                        <a:t>Power Adapters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$86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$91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$101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$216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$101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630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4"/>
                        </a:rPr>
                        <a:t>45W USB-C AC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5"/>
                        </a:rPr>
                        <a:t>65w USB-C GaN Adapter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6"/>
                        </a:rPr>
                        <a:t>65W USB-C Travel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7"/>
                        </a:rPr>
                        <a:t>170W AC Slim-tip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8"/>
                        </a:rPr>
                        <a:t>230W AC Slim-tip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9"/>
                        </a:rPr>
                        <a:t>65W USB-C Slim AC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694295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4X20V07881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1"/>
                    </a:p>
                    <a:p>
                      <a:r>
                        <a:rPr lang="en-US" sz="700" b="1"/>
                        <a:t>40AWGC65WW</a:t>
                      </a:r>
                    </a:p>
                    <a:p>
                      <a:endParaRPr lang="en-US" sz="700" b="1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40AW0065WW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4X20S56697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4X20S56713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/>
                        <a:t>4X20V24674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69" name="Picture 68" descr="A desktop computer monitor sitting on top of a desk&#10;&#10;Description automatically generated">
            <a:extLst>
              <a:ext uri="{FF2B5EF4-FFF2-40B4-BE49-F238E27FC236}">
                <a16:creationId xmlns:a16="http://schemas.microsoft.com/office/drawing/2014/main" id="{9A03FC99-2B86-4CF4-A0D4-4B449C32807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84" y="2799092"/>
            <a:ext cx="1210772" cy="898326"/>
          </a:xfrm>
          <a:prstGeom prst="rect">
            <a:avLst/>
          </a:prstGeom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7E906F45-ED63-4460-89EE-BDB3F8377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333" y="2706497"/>
            <a:ext cx="1207508" cy="12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974CD2D4-8D52-4E41-9EC9-37AC4B5E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059" y="2585667"/>
            <a:ext cx="1193046" cy="119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A computer&#10;&#10;Description automatically generated">
            <a:extLst>
              <a:ext uri="{FF2B5EF4-FFF2-40B4-BE49-F238E27FC236}">
                <a16:creationId xmlns:a16="http://schemas.microsoft.com/office/drawing/2014/main" id="{F0AEC13E-A32F-4747-901E-A65120FD436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0" y="2825970"/>
            <a:ext cx="1124470" cy="898326"/>
          </a:xfrm>
          <a:prstGeom prst="rect">
            <a:avLst/>
          </a:prstGeom>
        </p:spPr>
      </p:pic>
      <p:pic>
        <p:nvPicPr>
          <p:cNvPr id="73" name="Picture 8">
            <a:extLst>
              <a:ext uri="{FF2B5EF4-FFF2-40B4-BE49-F238E27FC236}">
                <a16:creationId xmlns:a16="http://schemas.microsoft.com/office/drawing/2014/main" id="{5558FB29-7F63-450A-B348-FD323667F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480" y="5657809"/>
            <a:ext cx="764356" cy="76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4" name="Table 18">
            <a:extLst>
              <a:ext uri="{FF2B5EF4-FFF2-40B4-BE49-F238E27FC236}">
                <a16:creationId xmlns:a16="http://schemas.microsoft.com/office/drawing/2014/main" id="{D3121077-0292-4091-BE8F-1B77E15A4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289898"/>
              </p:ext>
            </p:extLst>
          </p:nvPr>
        </p:nvGraphicFramePr>
        <p:xfrm>
          <a:off x="5256886" y="3731339"/>
          <a:ext cx="5253092" cy="196562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9108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787545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876828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807638">
                  <a:extLst>
                    <a:ext uri="{9D8B030D-6E8A-4147-A177-3AD203B41FA5}">
                      <a16:colId xmlns:a16="http://schemas.microsoft.com/office/drawing/2014/main" val="530115380"/>
                    </a:ext>
                  </a:extLst>
                </a:gridCol>
                <a:gridCol w="878171">
                  <a:extLst>
                    <a:ext uri="{9D8B030D-6E8A-4147-A177-3AD203B41FA5}">
                      <a16:colId xmlns:a16="http://schemas.microsoft.com/office/drawing/2014/main" val="2383301101"/>
                    </a:ext>
                  </a:extLst>
                </a:gridCol>
                <a:gridCol w="820586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813216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</a:tblGrid>
              <a:tr h="274249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Audio/Visual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$28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$35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$43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$115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$70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$101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578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25"/>
                        </a:rPr>
                        <a:t>Ultraportable 700 Bluetooth Speaker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26"/>
                        </a:rPr>
                        <a:t>Essential Stereo Analog Headset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27"/>
                        </a:rPr>
                        <a:t>100 Mono USB Headset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28"/>
                        </a:rPr>
                        <a:t>100 USB Headset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29"/>
                        </a:rPr>
                        <a:t>Pro Wired Stereo Headset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30"/>
                        </a:rPr>
                        <a:t>Essential Webcam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1112230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/>
                        <a:t>4XD0T32974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12 Hour Battery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USB-C Charging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/>
                        <a:t>4XD0K25030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Fits standard 3.5mm port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/>
                        <a:t>4XD1B61617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/>
                        <a:t>Plug &amp; Play</a:t>
                      </a:r>
                    </a:p>
                    <a:p>
                      <a:pPr algn="l"/>
                      <a:endParaRPr lang="en-US" sz="700" b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/>
                        <a:t>4XD0X88524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/>
                        <a:t>Plug &amp; Play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700" b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/>
                        <a:t>4XD0S92991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Skype for business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00" b="0"/>
                        <a:t>Noise Cancelling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 i="0" dirty="0"/>
                        <a:t>4XC1B34802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1080P Video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Plug &amp; Play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Integrated Mics</a:t>
                      </a:r>
                    </a:p>
                    <a:p>
                      <a:pPr algn="l"/>
                      <a:endParaRPr lang="en-US" sz="700" b="0" i="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75" name="Picture 6">
            <a:extLst>
              <a:ext uri="{FF2B5EF4-FFF2-40B4-BE49-F238E27FC236}">
                <a16:creationId xmlns:a16="http://schemas.microsoft.com/office/drawing/2014/main" id="{439DAFC0-2675-41E5-8E8E-93771E87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86" y="5523034"/>
            <a:ext cx="989364" cy="98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E3E570F-13D1-4CEB-A57E-B2BBC927951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718811" y="5639945"/>
            <a:ext cx="777508" cy="78255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D827457-E46A-4DCF-9F23-9AF5D9450DC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063908" y="5615501"/>
            <a:ext cx="804532" cy="798437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D986CA7F-E368-41EC-BF6D-60EC1927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5" y="2684637"/>
            <a:ext cx="1226926" cy="12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>
            <a:extLst>
              <a:ext uri="{FF2B5EF4-FFF2-40B4-BE49-F238E27FC236}">
                <a16:creationId xmlns:a16="http://schemas.microsoft.com/office/drawing/2014/main" id="{471E091E-C1FC-47F4-BB98-D5B9C1DBA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61" y="2691898"/>
            <a:ext cx="1226927" cy="12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4D1E1F94-51EB-4DA8-A14C-7C4C14BB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3" y="5447849"/>
            <a:ext cx="1133739" cy="11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>
            <a:extLst>
              <a:ext uri="{FF2B5EF4-FFF2-40B4-BE49-F238E27FC236}">
                <a16:creationId xmlns:a16="http://schemas.microsoft.com/office/drawing/2014/main" id="{34D576F9-E593-4C3D-B6A6-04E06B516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46" y="5545873"/>
            <a:ext cx="957125" cy="9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0">
            <a:extLst>
              <a:ext uri="{FF2B5EF4-FFF2-40B4-BE49-F238E27FC236}">
                <a16:creationId xmlns:a16="http://schemas.microsoft.com/office/drawing/2014/main" id="{BAE1D7D4-3851-424E-8272-842BEDA5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88" y="5513989"/>
            <a:ext cx="957125" cy="9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2">
            <a:extLst>
              <a:ext uri="{FF2B5EF4-FFF2-40B4-BE49-F238E27FC236}">
                <a16:creationId xmlns:a16="http://schemas.microsoft.com/office/drawing/2014/main" id="{2B249B79-206B-48C0-BA00-66AC08F69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22" y="5669133"/>
            <a:ext cx="741710" cy="7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66A3B112-4E5E-4209-8ED4-D4F0AC198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389" y="2788871"/>
            <a:ext cx="1346011" cy="100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>
            <a:extLst>
              <a:ext uri="{FF2B5EF4-FFF2-40B4-BE49-F238E27FC236}">
                <a16:creationId xmlns:a16="http://schemas.microsoft.com/office/drawing/2014/main" id="{5C00F141-B8D2-497B-8A57-67992E9C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94" y="5742083"/>
            <a:ext cx="925932" cy="69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DC288F97-810F-4BF5-A5ED-BBE38F97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081" y="5580135"/>
            <a:ext cx="782557" cy="78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>
            <a:extLst>
              <a:ext uri="{FF2B5EF4-FFF2-40B4-BE49-F238E27FC236}">
                <a16:creationId xmlns:a16="http://schemas.microsoft.com/office/drawing/2014/main" id="{016DFB33-06FE-49FA-9FD0-D418BF0F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02" y="5703831"/>
            <a:ext cx="658861" cy="6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0">
            <a:extLst>
              <a:ext uri="{FF2B5EF4-FFF2-40B4-BE49-F238E27FC236}">
                <a16:creationId xmlns:a16="http://schemas.microsoft.com/office/drawing/2014/main" id="{E45221B3-7CD3-4814-A350-A5A99473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53" y="5690030"/>
            <a:ext cx="723907" cy="72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288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52797" y="229434"/>
            <a:ext cx="5173851" cy="96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2399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defTabSz="1218621"/>
            <a:r>
              <a:rPr lang="en-US" sz="2399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Laptop Accessories</a:t>
            </a:r>
          </a:p>
          <a:p>
            <a:pPr defTabSz="1218621"/>
            <a:r>
              <a:rPr lang="en-US" sz="9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[ 2 OF 3 ]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05" y="266229"/>
            <a:ext cx="749584" cy="7495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659660" y="1023492"/>
            <a:ext cx="2794344" cy="23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900" dirty="0">
              <a:solidFill>
                <a:srgbClr val="FF6A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6" name="Table 18">
            <a:extLst>
              <a:ext uri="{FF2B5EF4-FFF2-40B4-BE49-F238E27FC236}">
                <a16:creationId xmlns:a16="http://schemas.microsoft.com/office/drawing/2014/main" id="{6601AAB3-509D-44D6-8876-DC7FF7B8D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768083"/>
              </p:ext>
            </p:extLst>
          </p:nvPr>
        </p:nvGraphicFramePr>
        <p:xfrm>
          <a:off x="2527217" y="3943517"/>
          <a:ext cx="7134390" cy="148746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1373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127315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173008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014466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226911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049929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  <a:gridCol w="1131388">
                  <a:extLst>
                    <a:ext uri="{9D8B030D-6E8A-4147-A177-3AD203B41FA5}">
                      <a16:colId xmlns:a16="http://schemas.microsoft.com/office/drawing/2014/main" val="1766922454"/>
                    </a:ext>
                  </a:extLst>
                </a:gridCol>
              </a:tblGrid>
              <a:tr h="451197">
                <a:tc rowSpan="3"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rgbClr val="FFFFFF"/>
                          </a:solidFill>
                        </a:rPr>
                        <a:t>Combos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$101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$101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$65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3"/>
                        </a:rPr>
                        <a:t>Professional Wireless Combo – US English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4"/>
                        </a:rPr>
                        <a:t>Essential Wireless Combo – US English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5"/>
                        </a:rPr>
                        <a:t>Essential Wired Combo – US English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6"/>
                        </a:rPr>
                        <a:t>Professional Wireless Combo – Canadian French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7"/>
                        </a:rPr>
                        <a:t>Essential Wired Combo – Canadian French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8"/>
                        </a:rPr>
                        <a:t>Essential Wireless Combo – Canadian French</a:t>
                      </a:r>
                      <a:r>
                        <a:rPr lang="en-US" sz="800"/>
                        <a:t> 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578969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4X30H56796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One nano receiver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24 month battery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4X30M39458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One nano receiver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12 month battery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4X30L79883</a:t>
                      </a:r>
                    </a:p>
                    <a:p>
                      <a:pPr algn="l"/>
                      <a:endParaRPr lang="en-US" sz="800" b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4X30H56808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One nano receiver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24 month battery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4X30L79896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/>
                        <a:t>4X30M39471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One nano receiver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12 month battery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36" name="Table 2">
            <a:extLst>
              <a:ext uri="{FF2B5EF4-FFF2-40B4-BE49-F238E27FC236}">
                <a16:creationId xmlns:a16="http://schemas.microsoft.com/office/drawing/2014/main" id="{EA08BB88-1E34-4D69-887B-8BE248306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55872"/>
              </p:ext>
            </p:extLst>
          </p:nvPr>
        </p:nvGraphicFramePr>
        <p:xfrm>
          <a:off x="1587" y="1402590"/>
          <a:ext cx="9790783" cy="174187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22908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242858">
                  <a:extLst>
                    <a:ext uri="{9D8B030D-6E8A-4147-A177-3AD203B41FA5}">
                      <a16:colId xmlns:a16="http://schemas.microsoft.com/office/drawing/2014/main" val="1906586290"/>
                    </a:ext>
                  </a:extLst>
                </a:gridCol>
                <a:gridCol w="417448">
                  <a:extLst>
                    <a:ext uri="{9D8B030D-6E8A-4147-A177-3AD203B41FA5}">
                      <a16:colId xmlns:a16="http://schemas.microsoft.com/office/drawing/2014/main" val="3327885764"/>
                    </a:ext>
                  </a:extLst>
                </a:gridCol>
                <a:gridCol w="1278830">
                  <a:extLst>
                    <a:ext uri="{9D8B030D-6E8A-4147-A177-3AD203B41FA5}">
                      <a16:colId xmlns:a16="http://schemas.microsoft.com/office/drawing/2014/main" val="816171116"/>
                    </a:ext>
                  </a:extLst>
                </a:gridCol>
                <a:gridCol w="1302861">
                  <a:extLst>
                    <a:ext uri="{9D8B030D-6E8A-4147-A177-3AD203B41FA5}">
                      <a16:colId xmlns:a16="http://schemas.microsoft.com/office/drawing/2014/main" val="3319704170"/>
                    </a:ext>
                  </a:extLst>
                </a:gridCol>
                <a:gridCol w="1245276">
                  <a:extLst>
                    <a:ext uri="{9D8B030D-6E8A-4147-A177-3AD203B41FA5}">
                      <a16:colId xmlns:a16="http://schemas.microsoft.com/office/drawing/2014/main" val="618381815"/>
                    </a:ext>
                  </a:extLst>
                </a:gridCol>
                <a:gridCol w="1266870">
                  <a:extLst>
                    <a:ext uri="{9D8B030D-6E8A-4147-A177-3AD203B41FA5}">
                      <a16:colId xmlns:a16="http://schemas.microsoft.com/office/drawing/2014/main" val="2702972087"/>
                    </a:ext>
                  </a:extLst>
                </a:gridCol>
                <a:gridCol w="1216483">
                  <a:extLst>
                    <a:ext uri="{9D8B030D-6E8A-4147-A177-3AD203B41FA5}">
                      <a16:colId xmlns:a16="http://schemas.microsoft.com/office/drawing/2014/main" val="267864803"/>
                    </a:ext>
                  </a:extLst>
                </a:gridCol>
                <a:gridCol w="1397249">
                  <a:extLst>
                    <a:ext uri="{9D8B030D-6E8A-4147-A177-3AD203B41FA5}">
                      <a16:colId xmlns:a16="http://schemas.microsoft.com/office/drawing/2014/main" val="573255206"/>
                    </a:ext>
                  </a:extLst>
                </a:gridCol>
              </a:tblGrid>
              <a:tr h="306080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EFEFEF"/>
                          </a:solidFill>
                        </a:rPr>
                        <a:t>Keyboards</a:t>
                      </a: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$86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800" b="0">
                          <a:solidFill>
                            <a:srgbClr val="EFEFEF"/>
                          </a:solidFill>
                        </a:rPr>
                        <a:t>Mice</a:t>
                      </a: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$58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$58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$58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$108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4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9"/>
                        </a:rPr>
                        <a:t>Enhanced Performance Keyboard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0"/>
                        </a:rPr>
                        <a:t>Essential Compact Wireless Mouse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1"/>
                        </a:rPr>
                        <a:t>ThinkBook Multimedia Mouse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2"/>
                        </a:rPr>
                        <a:t>ThinkBook Silent Mouse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3"/>
                        </a:rPr>
                        <a:t>ThinkPad Silent Mouse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4"/>
                        </a:rPr>
                        <a:t>Fingerprint Biometric USB Mouse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5"/>
                        </a:rPr>
                        <a:t>X1 Presenter Mouse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9787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4Y40T11813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7 programmable hot keys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</a:lnT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/>
                        <a:t>4Y50R20864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Optical sensor with 1000 DPI resolution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/>
                        <a:t>4Y50V81591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/>
                        <a:t>6 buttons for enhanced productivity 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/>
                        <a:t>4Y50X88824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Dual-host BT 5.0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Silent Buttons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1 Year Battery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/>
                        <a:t>4Y50X88822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Dual-host BT 5.0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Silent Buttons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1 Year Battery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/>
                        <a:t>4Y50Q64661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FPR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256 Bit Security Encryption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/>
                        <a:t>4Y50U45359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Twist Hinge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2.4G wireless or BT 5.0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2 Month Battery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Presenter and Mouse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901238"/>
                  </a:ext>
                </a:extLst>
              </a:tr>
            </a:tbl>
          </a:graphicData>
        </a:graphic>
      </p:graphicFrame>
      <p:pic>
        <p:nvPicPr>
          <p:cNvPr id="37" name="Picture 2">
            <a:extLst>
              <a:ext uri="{FF2B5EF4-FFF2-40B4-BE49-F238E27FC236}">
                <a16:creationId xmlns:a16="http://schemas.microsoft.com/office/drawing/2014/main" id="{DF414E37-711E-4AAA-BBAA-9C0134593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01" y="5365115"/>
            <a:ext cx="950908" cy="9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7DBE2012-5260-4207-8341-D676200B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87" y="5301621"/>
            <a:ext cx="1077895" cy="107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F5001687-0683-429D-A32F-FEFCFA694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122" y="3078728"/>
            <a:ext cx="1085485" cy="10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>
            <a:extLst>
              <a:ext uri="{FF2B5EF4-FFF2-40B4-BE49-F238E27FC236}">
                <a16:creationId xmlns:a16="http://schemas.microsoft.com/office/drawing/2014/main" id="{1807707D-9CDA-4B8A-BD30-113ABDDE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89" y="3216830"/>
            <a:ext cx="793299" cy="7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>
            <a:extLst>
              <a:ext uri="{FF2B5EF4-FFF2-40B4-BE49-F238E27FC236}">
                <a16:creationId xmlns:a16="http://schemas.microsoft.com/office/drawing/2014/main" id="{6069DB4F-18D2-4AF5-BB56-363CB7A06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6" y="2994987"/>
            <a:ext cx="1134199" cy="11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>
            <a:extLst>
              <a:ext uri="{FF2B5EF4-FFF2-40B4-BE49-F238E27FC236}">
                <a16:creationId xmlns:a16="http://schemas.microsoft.com/office/drawing/2014/main" id="{0D6149F6-A54F-4F61-8D11-CF3003C7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4" y="3194121"/>
            <a:ext cx="1265501" cy="9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35EE2FF9-B9F9-493B-8086-582F54B7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26" y="3100228"/>
            <a:ext cx="1000729" cy="100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C07CB512-F83A-4D7E-B8F0-2693AD36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00" y="3115462"/>
            <a:ext cx="1020242" cy="10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270513BB-C1EB-4ABF-A1EF-96DDF6E2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613" y="5376918"/>
            <a:ext cx="992952" cy="99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8F79F83C-AF12-4AD7-9208-8A4C5A71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33" y="5365115"/>
            <a:ext cx="950908" cy="9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B97F9514-71D8-4802-A7A8-ED436D89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65" y="5402629"/>
            <a:ext cx="1124658" cy="7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612FD62D-F757-46B4-A857-E689BDE9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967" y="5402629"/>
            <a:ext cx="1124658" cy="7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BBEC0CD6-B184-4E80-BD79-55B28C16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53" y="3015808"/>
            <a:ext cx="938738" cy="9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51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52797" y="229434"/>
            <a:ext cx="5173851" cy="96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>
              <a:defRPr/>
            </a:pPr>
            <a:r>
              <a:rPr lang="en-US" sz="2399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defTabSz="1218621">
              <a:defRPr/>
            </a:pPr>
            <a:r>
              <a:rPr lang="en-US" sz="2399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Laptop Accessories</a:t>
            </a:r>
          </a:p>
          <a:p>
            <a:pPr defTabSz="1218621"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[ 3 OF 3 ]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05" y="266229"/>
            <a:ext cx="749584" cy="7495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659660" y="1023492"/>
            <a:ext cx="2794344" cy="23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>
              <a:defRPr/>
            </a:pPr>
            <a:r>
              <a:rPr lang="en-US" sz="9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900" dirty="0">
              <a:solidFill>
                <a:srgbClr val="FF6A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" name="Picture 22">
            <a:extLst>
              <a:ext uri="{FF2B5EF4-FFF2-40B4-BE49-F238E27FC236}">
                <a16:creationId xmlns:a16="http://schemas.microsoft.com/office/drawing/2014/main" id="{3C219EC3-AAE1-49CA-8876-1F969DE4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38" y="4110913"/>
            <a:ext cx="813975" cy="113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AA75C99-8125-4F75-B7B6-A626A629A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92" y="2367724"/>
            <a:ext cx="1365351" cy="91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18">
            <a:extLst>
              <a:ext uri="{FF2B5EF4-FFF2-40B4-BE49-F238E27FC236}">
                <a16:creationId xmlns:a16="http://schemas.microsoft.com/office/drawing/2014/main" id="{317B0DAC-333B-4E55-968C-E28957655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472436"/>
              </p:ext>
            </p:extLst>
          </p:nvPr>
        </p:nvGraphicFramePr>
        <p:xfrm>
          <a:off x="650212" y="3166789"/>
          <a:ext cx="10701230" cy="102616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81194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430705">
                  <a:extLst>
                    <a:ext uri="{9D8B030D-6E8A-4147-A177-3AD203B41FA5}">
                      <a16:colId xmlns:a16="http://schemas.microsoft.com/office/drawing/2014/main" val="2151601019"/>
                    </a:ext>
                  </a:extLst>
                </a:gridCol>
                <a:gridCol w="1430705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543586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530013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497210">
                  <a:extLst>
                    <a:ext uri="{9D8B030D-6E8A-4147-A177-3AD203B41FA5}">
                      <a16:colId xmlns:a16="http://schemas.microsoft.com/office/drawing/2014/main" val="369063633"/>
                    </a:ext>
                  </a:extLst>
                </a:gridCol>
                <a:gridCol w="1403634">
                  <a:extLst>
                    <a:ext uri="{9D8B030D-6E8A-4147-A177-3AD203B41FA5}">
                      <a16:colId xmlns:a16="http://schemas.microsoft.com/office/drawing/2014/main" val="1766922454"/>
                    </a:ext>
                  </a:extLst>
                </a:gridCol>
              </a:tblGrid>
              <a:tr h="274249">
                <a:tc rowSpan="3"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rgbClr val="FFFFFF"/>
                          </a:solidFill>
                        </a:rPr>
                        <a:t>Backpacks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$32.99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$85.99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$107.99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$65.99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335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5"/>
                        </a:rPr>
                        <a:t>ThinkPad 15.6” Basic Backpack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6"/>
                        </a:rPr>
                        <a:t>17” Passage Backpack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7"/>
                        </a:rPr>
                        <a:t>15.6” Professional Backpack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8"/>
                        </a:rPr>
                        <a:t>15.6” Urban Backpack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9"/>
                        </a:rPr>
                        <a:t>Commuter Backpack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10"/>
                        </a:rPr>
                        <a:t>Essential Plus Backpack 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11"/>
                        </a:rPr>
                        <a:t>Essential Backpack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416611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4X40K09936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4X40N72081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4X40Q26383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4X40V26080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4X40U45347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endParaRPr lang="en-US" sz="800" b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4X41A30364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4X40E77329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30" name="Table 2">
            <a:extLst>
              <a:ext uri="{FF2B5EF4-FFF2-40B4-BE49-F238E27FC236}">
                <a16:creationId xmlns:a16="http://schemas.microsoft.com/office/drawing/2014/main" id="{349302FF-4A51-48E0-BB03-99D5D43FE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834731"/>
              </p:ext>
            </p:extLst>
          </p:nvPr>
        </p:nvGraphicFramePr>
        <p:xfrm>
          <a:off x="316717" y="1360476"/>
          <a:ext cx="10693249" cy="102201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67050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028908">
                  <a:extLst>
                    <a:ext uri="{9D8B030D-6E8A-4147-A177-3AD203B41FA5}">
                      <a16:colId xmlns:a16="http://schemas.microsoft.com/office/drawing/2014/main" val="2771983424"/>
                    </a:ext>
                  </a:extLst>
                </a:gridCol>
                <a:gridCol w="1028908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  <a:gridCol w="1091232">
                  <a:extLst>
                    <a:ext uri="{9D8B030D-6E8A-4147-A177-3AD203B41FA5}">
                      <a16:colId xmlns:a16="http://schemas.microsoft.com/office/drawing/2014/main" val="2520849779"/>
                    </a:ext>
                  </a:extLst>
                </a:gridCol>
                <a:gridCol w="1170594">
                  <a:extLst>
                    <a:ext uri="{9D8B030D-6E8A-4147-A177-3AD203B41FA5}">
                      <a16:colId xmlns:a16="http://schemas.microsoft.com/office/drawing/2014/main" val="1906586290"/>
                    </a:ext>
                  </a:extLst>
                </a:gridCol>
                <a:gridCol w="982108">
                  <a:extLst>
                    <a:ext uri="{9D8B030D-6E8A-4147-A177-3AD203B41FA5}">
                      <a16:colId xmlns:a16="http://schemas.microsoft.com/office/drawing/2014/main" val="4140194010"/>
                    </a:ext>
                  </a:extLst>
                </a:gridCol>
                <a:gridCol w="389695">
                  <a:extLst>
                    <a:ext uri="{9D8B030D-6E8A-4147-A177-3AD203B41FA5}">
                      <a16:colId xmlns:a16="http://schemas.microsoft.com/office/drawing/2014/main" val="816171116"/>
                    </a:ext>
                  </a:extLst>
                </a:gridCol>
                <a:gridCol w="1070673">
                  <a:extLst>
                    <a:ext uri="{9D8B030D-6E8A-4147-A177-3AD203B41FA5}">
                      <a16:colId xmlns:a16="http://schemas.microsoft.com/office/drawing/2014/main" val="3319704170"/>
                    </a:ext>
                  </a:extLst>
                </a:gridCol>
                <a:gridCol w="1189125">
                  <a:extLst>
                    <a:ext uri="{9D8B030D-6E8A-4147-A177-3AD203B41FA5}">
                      <a16:colId xmlns:a16="http://schemas.microsoft.com/office/drawing/2014/main" val="618381815"/>
                    </a:ext>
                  </a:extLst>
                </a:gridCol>
                <a:gridCol w="1189125">
                  <a:extLst>
                    <a:ext uri="{9D8B030D-6E8A-4147-A177-3AD203B41FA5}">
                      <a16:colId xmlns:a16="http://schemas.microsoft.com/office/drawing/2014/main" val="3102654194"/>
                    </a:ext>
                  </a:extLst>
                </a:gridCol>
                <a:gridCol w="1185831">
                  <a:extLst>
                    <a:ext uri="{9D8B030D-6E8A-4147-A177-3AD203B41FA5}">
                      <a16:colId xmlns:a16="http://schemas.microsoft.com/office/drawing/2014/main" val="2201186928"/>
                    </a:ext>
                  </a:extLst>
                </a:gridCol>
              </a:tblGrid>
              <a:tr h="274249">
                <a:tc rowSpan="3">
                  <a:txBody>
                    <a:bodyPr/>
                    <a:lstStyle/>
                    <a:p>
                      <a:r>
                        <a:rPr lang="en-US" sz="1500" b="0" dirty="0" err="1">
                          <a:solidFill>
                            <a:srgbClr val="EFEFEF"/>
                          </a:solidFill>
                        </a:rPr>
                        <a:t>Toploads</a:t>
                      </a:r>
                      <a:endParaRPr lang="en-US" sz="1500" b="0" dirty="0">
                        <a:solidFill>
                          <a:srgbClr val="EFEFEF"/>
                        </a:solidFill>
                      </a:endParaRP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$26.99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$107.99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$85.99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$47.99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$54.99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Sleeves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$28.99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$28.99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$28.99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$114.99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335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2"/>
                        </a:rPr>
                        <a:t>ThinkPad 15.6” Basic </a:t>
                      </a:r>
                      <a:r>
                        <a:rPr lang="en-US" sz="800" err="1">
                          <a:hlinkClick r:id="rId12"/>
                        </a:rPr>
                        <a:t>Topload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3"/>
                        </a:rPr>
                        <a:t>15.6” Professional Topload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>
                          <a:hlinkClick r:id="rId14"/>
                        </a:rPr>
                        <a:t>14” Professional </a:t>
                      </a:r>
                      <a:r>
                        <a:rPr lang="en-US" sz="800" err="1">
                          <a:hlinkClick r:id="rId14"/>
                        </a:rPr>
                        <a:t>Topload</a:t>
                      </a:r>
                      <a:endParaRPr lang="en-US" sz="1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5"/>
                        </a:rPr>
                        <a:t>15.6” Essential </a:t>
                      </a:r>
                      <a:r>
                        <a:rPr lang="en-US" sz="800" err="1">
                          <a:hlinkClick r:id="rId15"/>
                        </a:rPr>
                        <a:t>Topload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6"/>
                        </a:rPr>
                        <a:t>Essential Plus </a:t>
                      </a:r>
                      <a:r>
                        <a:rPr lang="en-US" sz="800" err="1">
                          <a:hlinkClick r:id="rId16"/>
                        </a:rPr>
                        <a:t>Topload</a:t>
                      </a:r>
                      <a:endParaRPr lang="en-US" sz="80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7"/>
                        </a:rPr>
                        <a:t>ThinkBook 13" Sleeve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8"/>
                        </a:rPr>
                        <a:t>ThinkBook 14" Sleeve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8"/>
                        </a:rPr>
                        <a:t>ThinkBook 15-16” Sleeve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hlinkClick r:id="rId19"/>
                        </a:rPr>
                        <a:t>X1 Carbon/Yoga Leather Sleeve</a:t>
                      </a: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412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4X40Y95214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4X40Q26384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80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4X40W19826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4X40E77328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4X41A30365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4X41B65330</a:t>
                      </a:r>
                    </a:p>
                    <a:p>
                      <a:pPr algn="ctr"/>
                      <a:endParaRPr lang="en-US" sz="800" b="1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4X40X67058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4X41B65332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4X40U97972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94800"/>
                  </a:ext>
                </a:extLst>
              </a:tr>
            </a:tbl>
          </a:graphicData>
        </a:graphic>
      </p:graphicFrame>
      <p:graphicFrame>
        <p:nvGraphicFramePr>
          <p:cNvPr id="31" name="Table 18">
            <a:extLst>
              <a:ext uri="{FF2B5EF4-FFF2-40B4-BE49-F238E27FC236}">
                <a16:creationId xmlns:a16="http://schemas.microsoft.com/office/drawing/2014/main" id="{0ABDB1BB-66F6-4D04-A44B-427ECF2C7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16802"/>
              </p:ext>
            </p:extLst>
          </p:nvPr>
        </p:nvGraphicFramePr>
        <p:xfrm>
          <a:off x="1554796" y="5084342"/>
          <a:ext cx="8945011" cy="110812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56397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951629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819552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903269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2614164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</a:tblGrid>
              <a:tr h="274249">
                <a:tc rowSpan="3"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rgbClr val="FFFFFF"/>
                          </a:solidFill>
                        </a:rPr>
                        <a:t>EDU Cases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$57.99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$57.99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$57.99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$57.99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254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20"/>
                        </a:rPr>
                        <a:t>300e Chrome MTK and Win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21"/>
                        </a:rPr>
                        <a:t>100e Chrome Intel and Win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22"/>
                        </a:rPr>
                        <a:t>100e Chrome MTK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hlinkClick r:id="rId23"/>
                        </a:rPr>
                        <a:t>300e Chrome Intel and 500e Chrome Intel/AMD</a:t>
                      </a:r>
                      <a:endParaRPr lang="en-US" sz="80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578969">
                <a:tc vMerge="1">
                  <a:txBody>
                    <a:bodyPr/>
                    <a:lstStyle/>
                    <a:p>
                      <a:endParaRPr lang="en-US" sz="150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800" b="1"/>
                        <a:t>4X40V09690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/>
                        <a:t>Snap-on installation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/>
                        <a:t>Reinforced  corners and edges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chemeClr val="tx1"/>
                          </a:solidFill>
                        </a:rPr>
                        <a:t>4X40V09688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>
                          <a:solidFill>
                            <a:schemeClr val="tx1"/>
                          </a:solidFill>
                        </a:rPr>
                        <a:t>Snap-on installation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Reinforced corners and edges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/>
                        <a:t>4X40V09689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Snap-on installation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Reinforced corners and edges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800" b="1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/>
                        <a:t>4X40V09691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Hinge Folds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Snap-on installation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/>
                        <a:t>Reinforced corners and edges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44" name="Picture 16">
            <a:extLst>
              <a:ext uri="{FF2B5EF4-FFF2-40B4-BE49-F238E27FC236}">
                <a16:creationId xmlns:a16="http://schemas.microsoft.com/office/drawing/2014/main" id="{282DDE98-6D3B-40D0-AF7A-A845EFBF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45" y="4168384"/>
            <a:ext cx="902927" cy="9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>
            <a:extLst>
              <a:ext uri="{FF2B5EF4-FFF2-40B4-BE49-F238E27FC236}">
                <a16:creationId xmlns:a16="http://schemas.microsoft.com/office/drawing/2014/main" id="{898F78A0-CC09-40D9-9D7C-5DE2CEC9C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07" y="2289805"/>
            <a:ext cx="951688" cy="9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>
            <a:extLst>
              <a:ext uri="{FF2B5EF4-FFF2-40B4-BE49-F238E27FC236}">
                <a16:creationId xmlns:a16="http://schemas.microsoft.com/office/drawing/2014/main" id="{3C5E968E-044B-459E-888E-6087B8C81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264" y="2334978"/>
            <a:ext cx="951689" cy="95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8">
            <a:extLst>
              <a:ext uri="{FF2B5EF4-FFF2-40B4-BE49-F238E27FC236}">
                <a16:creationId xmlns:a16="http://schemas.microsoft.com/office/drawing/2014/main" id="{EC9AB322-D0D4-4B55-9ADF-4EC009993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96" y="5257010"/>
            <a:ext cx="1656918" cy="9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CD1E05C-96FA-4F4B-91ED-CB77833227F7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684" y="5241433"/>
            <a:ext cx="1296469" cy="882852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EE9677A6-EF66-41AA-8AD5-5B0248D37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3932" y="4220032"/>
            <a:ext cx="717841" cy="77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98E3B6F6-50E2-4110-B440-0C1B472E6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0" y="2215070"/>
            <a:ext cx="1127106" cy="11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2CE30FD2-69E4-4822-8BCC-5417A54E4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104" y="4189907"/>
            <a:ext cx="942729" cy="9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>
            <a:extLst>
              <a:ext uri="{FF2B5EF4-FFF2-40B4-BE49-F238E27FC236}">
                <a16:creationId xmlns:a16="http://schemas.microsoft.com/office/drawing/2014/main" id="{03E4FD62-7C9C-4BC9-BCCB-ACD2F9A8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460" y="4189907"/>
            <a:ext cx="942729" cy="9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>
            <a:extLst>
              <a:ext uri="{FF2B5EF4-FFF2-40B4-BE49-F238E27FC236}">
                <a16:creationId xmlns:a16="http://schemas.microsoft.com/office/drawing/2014/main" id="{1F57F60C-8804-4647-A7F4-EC81B757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90" y="4207237"/>
            <a:ext cx="902928" cy="90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>
            <a:extLst>
              <a:ext uri="{FF2B5EF4-FFF2-40B4-BE49-F238E27FC236}">
                <a16:creationId xmlns:a16="http://schemas.microsoft.com/office/drawing/2014/main" id="{36F241A4-3865-4160-934C-AEAA17FA4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36" y="4208046"/>
            <a:ext cx="632235" cy="84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4">
            <a:extLst>
              <a:ext uri="{FF2B5EF4-FFF2-40B4-BE49-F238E27FC236}">
                <a16:creationId xmlns:a16="http://schemas.microsoft.com/office/drawing/2014/main" id="{6390AA9D-5404-40EF-A484-93ECB669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15" y="2353158"/>
            <a:ext cx="1063916" cy="79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8">
            <a:extLst>
              <a:ext uri="{FF2B5EF4-FFF2-40B4-BE49-F238E27FC236}">
                <a16:creationId xmlns:a16="http://schemas.microsoft.com/office/drawing/2014/main" id="{8B6F83DB-F0C3-4456-802C-4C71E3EA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17" y="2289805"/>
            <a:ext cx="951688" cy="9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0">
            <a:extLst>
              <a:ext uri="{FF2B5EF4-FFF2-40B4-BE49-F238E27FC236}">
                <a16:creationId xmlns:a16="http://schemas.microsoft.com/office/drawing/2014/main" id="{A9DB7D32-DED2-4760-86AA-48168DC8D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191" y="2405366"/>
            <a:ext cx="941655" cy="7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>
            <a:extLst>
              <a:ext uri="{FF2B5EF4-FFF2-40B4-BE49-F238E27FC236}">
                <a16:creationId xmlns:a16="http://schemas.microsoft.com/office/drawing/2014/main" id="{A3871300-C05D-47F8-A1B4-763B8468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148" y="2413213"/>
            <a:ext cx="941655" cy="7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0">
            <a:extLst>
              <a:ext uri="{FF2B5EF4-FFF2-40B4-BE49-F238E27FC236}">
                <a16:creationId xmlns:a16="http://schemas.microsoft.com/office/drawing/2014/main" id="{0B9210D8-9730-4B59-8C5B-537AFA1D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04" y="2437957"/>
            <a:ext cx="941655" cy="7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4245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1" y="228600"/>
            <a:ext cx="804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SERVICES BUNDLES - Notebook</a:t>
            </a:r>
          </a:p>
        </p:txBody>
      </p:sp>
      <p:pic>
        <p:nvPicPr>
          <p:cNvPr id="15" name="Picture 14" descr="shield-services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76" y="167059"/>
            <a:ext cx="711173" cy="714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55" y="1371279"/>
            <a:ext cx="11931745" cy="49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52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SERVICES BUNDLES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Desktop</a:t>
            </a:r>
          </a:p>
        </p:txBody>
      </p:sp>
      <p:pic>
        <p:nvPicPr>
          <p:cNvPr id="15" name="Picture 14" descr="shield-services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76" y="287709"/>
            <a:ext cx="711173" cy="714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993" y="1380216"/>
            <a:ext cx="8015025" cy="47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44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SERVICES BUNDLES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Desktop</a:t>
            </a:r>
          </a:p>
        </p:txBody>
      </p:sp>
      <p:pic>
        <p:nvPicPr>
          <p:cNvPr id="15" name="Picture 14" descr="shield-services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76" y="287709"/>
            <a:ext cx="711173" cy="7141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44" y="1543300"/>
            <a:ext cx="10605328" cy="397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55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SERVICES Workstation</a:t>
            </a:r>
          </a:p>
        </p:txBody>
      </p:sp>
      <p:pic>
        <p:nvPicPr>
          <p:cNvPr id="15" name="Picture 14" descr="shield-services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76" y="287709"/>
            <a:ext cx="711173" cy="7141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71" y="1510844"/>
            <a:ext cx="10996665" cy="438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98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5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994C8CD-04FC-4ACE-87D1-AB7E0736C6E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0185A4-2416-40FF-BDC6-C44771E50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2" name="Explosion: 14 Points 21">
            <a:extLst>
              <a:ext uri="{FF2B5EF4-FFF2-40B4-BE49-F238E27FC236}">
                <a16:creationId xmlns:a16="http://schemas.microsoft.com/office/drawing/2014/main" id="{FB781324-BF32-4C78-A3C4-735AEB76D942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550D560-B835-4616-9F27-3F8D76851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424887"/>
              </p:ext>
            </p:extLst>
          </p:nvPr>
        </p:nvGraphicFramePr>
        <p:xfrm>
          <a:off x="3190875" y="1319799"/>
          <a:ext cx="2643035" cy="2375945"/>
        </p:xfrm>
        <a:graphic>
          <a:graphicData uri="http://schemas.openxmlformats.org/drawingml/2006/table">
            <a:tbl>
              <a:tblPr firstRow="1"/>
              <a:tblGrid>
                <a:gridCol w="327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23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930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1529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Yoga G1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20SX001QUS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20SX002AUS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20SX001QCA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20SX002ACA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8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2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8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1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kern="1200" noProof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kern="1200" noProof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8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543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8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58F8F31-53CA-49BA-8A47-C16BC25C2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636174"/>
              </p:ext>
            </p:extLst>
          </p:nvPr>
        </p:nvGraphicFramePr>
        <p:xfrm>
          <a:off x="1314450" y="3675754"/>
          <a:ext cx="9301885" cy="2612558"/>
        </p:xfrm>
        <a:graphic>
          <a:graphicData uri="http://schemas.openxmlformats.org/drawingml/2006/table">
            <a:tbl>
              <a:tblPr firstRow="1"/>
              <a:tblGrid>
                <a:gridCol w="275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7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421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  <a:gridCol w="905421">
                  <a:extLst>
                    <a:ext uri="{9D8B030D-6E8A-4147-A177-3AD203B41FA5}">
                      <a16:colId xmlns:a16="http://schemas.microsoft.com/office/drawing/2014/main" val="3564580595"/>
                    </a:ext>
                  </a:extLst>
                </a:gridCol>
                <a:gridCol w="905421">
                  <a:extLst>
                    <a:ext uri="{9D8B030D-6E8A-4147-A177-3AD203B41FA5}">
                      <a16:colId xmlns:a16="http://schemas.microsoft.com/office/drawing/2014/main" val="3771647079"/>
                    </a:ext>
                  </a:extLst>
                </a:gridCol>
                <a:gridCol w="905421">
                  <a:extLst>
                    <a:ext uri="{9D8B030D-6E8A-4147-A177-3AD203B41FA5}">
                      <a16:colId xmlns:a16="http://schemas.microsoft.com/office/drawing/2014/main" val="3282602620"/>
                    </a:ext>
                  </a:extLst>
                </a:gridCol>
                <a:gridCol w="905421">
                  <a:extLst>
                    <a:ext uri="{9D8B030D-6E8A-4147-A177-3AD203B41FA5}">
                      <a16:colId xmlns:a16="http://schemas.microsoft.com/office/drawing/2014/main" val="1182983872"/>
                    </a:ext>
                  </a:extLst>
                </a:gridCol>
                <a:gridCol w="905421">
                  <a:extLst>
                    <a:ext uri="{9D8B030D-6E8A-4147-A177-3AD203B41FA5}">
                      <a16:colId xmlns:a16="http://schemas.microsoft.com/office/drawing/2014/main" val="3149445014"/>
                    </a:ext>
                  </a:extLst>
                </a:gridCol>
                <a:gridCol w="905421">
                  <a:extLst>
                    <a:ext uri="{9D8B030D-6E8A-4147-A177-3AD203B41FA5}">
                      <a16:colId xmlns:a16="http://schemas.microsoft.com/office/drawing/2014/main" val="1968562447"/>
                    </a:ext>
                  </a:extLst>
                </a:gridCol>
                <a:gridCol w="905421">
                  <a:extLst>
                    <a:ext uri="{9D8B030D-6E8A-4147-A177-3AD203B41FA5}">
                      <a16:colId xmlns:a16="http://schemas.microsoft.com/office/drawing/2014/main" val="79366805"/>
                    </a:ext>
                  </a:extLst>
                </a:gridCol>
              </a:tblGrid>
              <a:tr h="33813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G1 (Intel)</a:t>
                      </a:r>
                    </a:p>
                  </a:txBody>
                  <a:tcPr marL="0" marR="0" marT="8068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$2929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$2149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$300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$2159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$2739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$1979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$2549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$2699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$2389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$2559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$2289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20S0002WUS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20S00030US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20S0002NUS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20S0002VUS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20S00032US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20S00037US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20S0002QUS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20S0003PUS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20S0002YUS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20S00034US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62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20S0002WCA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20S00030US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20S0002NUS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20S0002VUS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20S00032US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20S00037US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20S0002QUS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20S0003PCA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20S0002YCA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20S00034US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3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 + 8GB DIMM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3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512GB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256GB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512GB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7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14” FHD Anti-glare (400nit)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Anti-glare (300nit)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Low Power Anti-glare (400nit)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UHD (4K) (500nit)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14” FHD Low Power Anti-glare (400nit)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Low Power Anti-glare (400nit)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4849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WWAN,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3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924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92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B63EC93-BC57-4C42-B4B8-23F8EF4DA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513799"/>
              </p:ext>
            </p:extLst>
          </p:nvPr>
        </p:nvGraphicFramePr>
        <p:xfrm>
          <a:off x="5833910" y="1317224"/>
          <a:ext cx="2420470" cy="2358530"/>
        </p:xfrm>
        <a:graphic>
          <a:graphicData uri="http://schemas.openxmlformats.org/drawingml/2006/table">
            <a:tbl>
              <a:tblPr firstRow="1"/>
              <a:tblGrid>
                <a:gridCol w="202817">
                  <a:extLst>
                    <a:ext uri="{9D8B030D-6E8A-4147-A177-3AD203B41FA5}">
                      <a16:colId xmlns:a16="http://schemas.microsoft.com/office/drawing/2014/main" val="3992625409"/>
                    </a:ext>
                  </a:extLst>
                </a:gridCol>
                <a:gridCol w="1126687">
                  <a:extLst>
                    <a:ext uri="{9D8B030D-6E8A-4147-A177-3AD203B41FA5}">
                      <a16:colId xmlns:a16="http://schemas.microsoft.com/office/drawing/2014/main" val="807130837"/>
                    </a:ext>
                  </a:extLst>
                </a:gridCol>
                <a:gridCol w="1090966">
                  <a:extLst>
                    <a:ext uri="{9D8B030D-6E8A-4147-A177-3AD203B41FA5}">
                      <a16:colId xmlns:a16="http://schemas.microsoft.com/office/drawing/2014/main" val="2955423555"/>
                    </a:ext>
                  </a:extLst>
                </a:gridCol>
              </a:tblGrid>
              <a:tr h="343367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G1 (Intel)</a:t>
                      </a:r>
                    </a:p>
                  </a:txBody>
                  <a:tcPr marL="0" marR="0" marT="8068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$2769</a:t>
                      </a:r>
                    </a:p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$2199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571240"/>
                  </a:ext>
                </a:extLst>
              </a:tr>
              <a:tr h="168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20S0003MUS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20S00039US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713112"/>
                  </a:ext>
                </a:extLst>
              </a:tr>
              <a:tr h="12516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20S0003MCA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20S00039CA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67479"/>
                  </a:ext>
                </a:extLst>
              </a:tr>
              <a:tr h="1457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205082"/>
                  </a:ext>
                </a:extLst>
              </a:tr>
              <a:tr h="1836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72095"/>
                  </a:ext>
                </a:extLst>
              </a:tr>
              <a:tr h="167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512GB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683868"/>
                  </a:ext>
                </a:extLst>
              </a:tr>
              <a:tr h="3355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14” FHD Anti-glare (400nit)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14” FHD Anti-glare (250nit)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505870"/>
                  </a:ext>
                </a:extLst>
              </a:tr>
              <a:tr h="508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225282"/>
                  </a:ext>
                </a:extLst>
              </a:tr>
              <a:tr h="1677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003508"/>
                  </a:ext>
                </a:extLst>
              </a:tr>
              <a:tr h="936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80719"/>
                  </a:ext>
                </a:extLst>
              </a:tr>
              <a:tr h="1181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68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367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994C8CD-04FC-4ACE-87D1-AB7E0736C6E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0185A4-2416-40FF-BDC6-C44771E50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2" name="Explosion: 14 Points 21">
            <a:extLst>
              <a:ext uri="{FF2B5EF4-FFF2-40B4-BE49-F238E27FC236}">
                <a16:creationId xmlns:a16="http://schemas.microsoft.com/office/drawing/2014/main" id="{FB781324-BF32-4C78-A3C4-735AEB76D942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E0918AF-3CDD-4727-AB4E-85B413EB3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028495"/>
              </p:ext>
            </p:extLst>
          </p:nvPr>
        </p:nvGraphicFramePr>
        <p:xfrm>
          <a:off x="4651563" y="1327906"/>
          <a:ext cx="3661362" cy="2319328"/>
        </p:xfrm>
        <a:graphic>
          <a:graphicData uri="http://schemas.openxmlformats.org/drawingml/2006/table">
            <a:tbl>
              <a:tblPr firstRow="1"/>
              <a:tblGrid>
                <a:gridCol w="246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45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74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1465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  <a:gridCol w="841465">
                  <a:extLst>
                    <a:ext uri="{9D8B030D-6E8A-4147-A177-3AD203B41FA5}">
                      <a16:colId xmlns:a16="http://schemas.microsoft.com/office/drawing/2014/main" val="4242486821"/>
                    </a:ext>
                  </a:extLst>
                </a:gridCol>
              </a:tblGrid>
              <a:tr h="18249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G1 (Intel)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$2119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$2289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$2279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4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20T0002CUS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20T0002KUS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20T00027US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20T00025US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7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20T0002CCA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20T0002KCA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20T00027CA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20T00025CA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4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2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256GB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3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8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6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28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9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E2284C6-81B7-4818-909A-0C08AD1BD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43416"/>
              </p:ext>
            </p:extLst>
          </p:nvPr>
        </p:nvGraphicFramePr>
        <p:xfrm>
          <a:off x="3059099" y="3655341"/>
          <a:ext cx="5549621" cy="2666340"/>
        </p:xfrm>
        <a:graphic>
          <a:graphicData uri="http://schemas.openxmlformats.org/drawingml/2006/table">
            <a:tbl>
              <a:tblPr firstRow="1"/>
              <a:tblGrid>
                <a:gridCol w="320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351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  <a:gridCol w="1052351">
                  <a:extLst>
                    <a:ext uri="{9D8B030D-6E8A-4147-A177-3AD203B41FA5}">
                      <a16:colId xmlns:a16="http://schemas.microsoft.com/office/drawing/2014/main" val="3564580595"/>
                    </a:ext>
                  </a:extLst>
                </a:gridCol>
                <a:gridCol w="1052351">
                  <a:extLst>
                    <a:ext uri="{9D8B030D-6E8A-4147-A177-3AD203B41FA5}">
                      <a16:colId xmlns:a16="http://schemas.microsoft.com/office/drawing/2014/main" val="3771647079"/>
                    </a:ext>
                  </a:extLst>
                </a:gridCol>
              </a:tblGrid>
              <a:tr h="319149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G1 (Intel)</a:t>
                      </a:r>
                    </a:p>
                  </a:txBody>
                  <a:tcPr marL="0" marR="0" marT="8068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$2669</a:t>
                      </a:r>
                    </a:p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$2729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$2559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20T00026US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20T0002YUS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20T0002AUS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20T00028US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20T0002JUS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47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20T00026CA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20T0002YCA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20T0002ACA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20T00028CA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20T0002JCA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4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203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512GB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512GB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256GB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406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Low Power Anti-glare (400nit)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Low Power Anti-glare (400nit)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14” FHD Low Power Anti-glare (400nit)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Low Power Anti-glare (400nit)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Anti-glare (250nit)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615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Keyboards, FPR, 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2030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535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53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9ED30AB-C87B-408F-835E-5BA81E8DE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181731"/>
              </p:ext>
            </p:extLst>
          </p:nvPr>
        </p:nvGraphicFramePr>
        <p:xfrm>
          <a:off x="3322059" y="1330071"/>
          <a:ext cx="1329504" cy="2336830"/>
        </p:xfrm>
        <a:graphic>
          <a:graphicData uri="http://schemas.openxmlformats.org/drawingml/2006/table">
            <a:tbl>
              <a:tblPr firstRow="1"/>
              <a:tblGrid>
                <a:gridCol w="202817">
                  <a:extLst>
                    <a:ext uri="{9D8B030D-6E8A-4147-A177-3AD203B41FA5}">
                      <a16:colId xmlns:a16="http://schemas.microsoft.com/office/drawing/2014/main" val="3992625409"/>
                    </a:ext>
                  </a:extLst>
                </a:gridCol>
                <a:gridCol w="1126687">
                  <a:extLst>
                    <a:ext uri="{9D8B030D-6E8A-4147-A177-3AD203B41FA5}">
                      <a16:colId xmlns:a16="http://schemas.microsoft.com/office/drawing/2014/main" val="807130837"/>
                    </a:ext>
                  </a:extLst>
                </a:gridCol>
              </a:tblGrid>
              <a:tr h="316131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Healthcare / Secure Access</a:t>
                      </a:r>
                    </a:p>
                  </a:txBody>
                  <a:tcPr marL="0" marR="0" marT="80682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571240"/>
                  </a:ext>
                </a:extLst>
              </a:tr>
              <a:tr h="1641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20S20005US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713112"/>
                  </a:ext>
                </a:extLst>
              </a:tr>
              <a:tr h="12178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20S20005CA</a:t>
                      </a:r>
                    </a:p>
                  </a:txBody>
                  <a:tcPr marL="80682" marR="1120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67479"/>
                  </a:ext>
                </a:extLst>
              </a:tr>
              <a:tr h="1418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205082"/>
                  </a:ext>
                </a:extLst>
              </a:tr>
              <a:tr h="181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72095"/>
                  </a:ext>
                </a:extLst>
              </a:tr>
              <a:tr h="163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512GB PCIe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683868"/>
                  </a:ext>
                </a:extLst>
              </a:tr>
              <a:tr h="3264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ePrivacy Anti-glare (500nits)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505870"/>
                  </a:ext>
                </a:extLst>
              </a:tr>
              <a:tr h="5325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FIPS-201 FPR, RFID Card Reader,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BT, AM Treatment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225282"/>
                  </a:ext>
                </a:extLst>
              </a:tr>
              <a:tr h="1632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50Whr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003508"/>
                  </a:ext>
                </a:extLst>
              </a:tr>
              <a:tr h="909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80719"/>
                  </a:ext>
                </a:extLst>
              </a:tr>
              <a:tr h="1149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68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704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994C8CD-04FC-4ACE-87D1-AB7E0736C6E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0185A4-2416-40FF-BDC6-C44771E50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2" name="Explosion: 14 Points 21">
            <a:extLst>
              <a:ext uri="{FF2B5EF4-FFF2-40B4-BE49-F238E27FC236}">
                <a16:creationId xmlns:a16="http://schemas.microsoft.com/office/drawing/2014/main" id="{FB781324-BF32-4C78-A3C4-735AEB76D942}"/>
              </a:ext>
            </a:extLst>
          </p:cNvPr>
          <p:cNvSpPr/>
          <p:nvPr/>
        </p:nvSpPr>
        <p:spPr>
          <a:xfrm>
            <a:off x="7756637" y="0"/>
            <a:ext cx="3929747" cy="131979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While Supplies Last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AA5D533-69E0-4188-875C-A1DE7625F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643093"/>
              </p:ext>
            </p:extLst>
          </p:nvPr>
        </p:nvGraphicFramePr>
        <p:xfrm>
          <a:off x="3013518" y="2264086"/>
          <a:ext cx="5640784" cy="2492105"/>
        </p:xfrm>
        <a:graphic>
          <a:graphicData uri="http://schemas.openxmlformats.org/drawingml/2006/table">
            <a:tbl>
              <a:tblPr firstRow="1"/>
              <a:tblGrid>
                <a:gridCol w="326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54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13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33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195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34829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</a:tblGrid>
              <a:tr h="17300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 G1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$2779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$2739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$2159</a:t>
                      </a: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$2049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$1979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2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20S6001PUS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20S6001WUS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20S6001SUS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20S6001TUS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20S60029US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20S6001PCA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20S6001WCA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20S6001SCA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20S6001TCA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20S60029CA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8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i7-10610u vPro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i7-10510u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i5-10210u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7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4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15” UHD Anti-glare (500nit)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15” FHD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Anti-glare (300nit)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15” FHD Anti-glare (250nit)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15” FHD Anti-glare (300nit)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15” FHD Anti-glare (250nit)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9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 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IR 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/>
                        <a:t>Camera, Backlit Keyboard, FPR,</a:t>
                      </a:r>
                      <a:r>
                        <a:rPr lang="en-US" sz="600" b="0" baseline="0"/>
                        <a:t> </a:t>
                      </a:r>
                      <a:r>
                        <a:rPr lang="en-US" sz="600" b="0"/>
                        <a:t>2x2 AX WLAN, BT</a:t>
                      </a:r>
                    </a:p>
                  </a:txBody>
                  <a:tcPr marL="80682" marR="80682" marT="40341" marB="403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4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57Whr Battery</a:t>
                      </a:r>
                      <a:endParaRPr lang="cs-CZ" sz="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21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8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82" marR="112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79504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9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Education models_no 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Education models_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2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3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5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6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7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ptops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CD5A23ED40042AECD06EF9868DB52" ma:contentTypeVersion="11" ma:contentTypeDescription="Create a new document." ma:contentTypeScope="" ma:versionID="3ae666e3f7c40072579630db392c9caf">
  <xsd:schema xmlns:xsd="http://www.w3.org/2001/XMLSchema" xmlns:xs="http://www.w3.org/2001/XMLSchema" xmlns:p="http://schemas.microsoft.com/office/2006/metadata/properties" xmlns:ns2="0b150edd-b318-463a-9f3d-ebe5042bc253" xmlns:ns3="2d67ac00-e96e-4a4a-8b7f-9f8fd8358461" targetNamespace="http://schemas.microsoft.com/office/2006/metadata/properties" ma:root="true" ma:fieldsID="647e6bec09acf0631b500b6c9d82a09c" ns2:_="" ns3:_="">
    <xsd:import namespace="0b150edd-b318-463a-9f3d-ebe5042bc253"/>
    <xsd:import namespace="2d67ac00-e96e-4a4a-8b7f-9f8fd83584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risHolladay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50edd-b318-463a-9f3d-ebe5042bc2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risHolladay" ma:index="14" nillable="true" ma:displayName="Kris Holladay" ma:format="Dropdown" ma:list="UserInfo" ma:SharePointGroup="0" ma:internalName="KrisHollada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7ac00-e96e-4a4a-8b7f-9f8fd83584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risHolladay xmlns="0b150edd-b318-463a-9f3d-ebe5042bc253">
      <UserInfo>
        <DisplayName/>
        <AccountId xsi:nil="true"/>
        <AccountType/>
      </UserInfo>
    </KrisHolladay>
  </documentManagement>
</p:properties>
</file>

<file path=customXml/itemProps1.xml><?xml version="1.0" encoding="utf-8"?>
<ds:datastoreItem xmlns:ds="http://schemas.openxmlformats.org/officeDocument/2006/customXml" ds:itemID="{18C47C13-56A5-4873-8587-435C3276A9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A2FD2C-8A17-41ED-B224-6108738ED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150edd-b318-463a-9f3d-ebe5042bc253"/>
    <ds:schemaRef ds:uri="2d67ac00-e96e-4a4a-8b7f-9f8fd83584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77D7F6-C16B-4AB5-8119-9E10B6AE9FF1}">
  <ds:schemaRefs>
    <ds:schemaRef ds:uri="0b150edd-b318-463a-9f3d-ebe5042bc25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1227</TotalTime>
  <Words>20376</Words>
  <Application>Microsoft Office PowerPoint</Application>
  <PresentationFormat>Custom</PresentationFormat>
  <Paragraphs>5946</Paragraphs>
  <Slides>68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68</vt:i4>
      </vt:variant>
    </vt:vector>
  </HeadingPairs>
  <TitlesOfParts>
    <vt:vector size="96" baseType="lpstr">
      <vt:lpstr>Arial</vt:lpstr>
      <vt:lpstr>Calibri</vt:lpstr>
      <vt:lpstr>Haettenschweiler</vt:lpstr>
      <vt:lpstr>Helvetica Neue</vt:lpstr>
      <vt:lpstr>Verdana</vt:lpstr>
      <vt:lpstr>Wingdings</vt:lpstr>
      <vt:lpstr>Blank</vt:lpstr>
      <vt:lpstr>Custom Design</vt:lpstr>
      <vt:lpstr>Laptops</vt:lpstr>
      <vt:lpstr>6_Custom Design</vt:lpstr>
      <vt:lpstr>1_Custom Design</vt:lpstr>
      <vt:lpstr>7_Custom Design</vt:lpstr>
      <vt:lpstr>3_Custom Design</vt:lpstr>
      <vt:lpstr>11_Custom Design</vt:lpstr>
      <vt:lpstr>4_Custom Design</vt:lpstr>
      <vt:lpstr>9_Custom Design</vt:lpstr>
      <vt:lpstr>5_Custom Design</vt:lpstr>
      <vt:lpstr>10_Custom Design</vt:lpstr>
      <vt:lpstr>Education models_no pattern</vt:lpstr>
      <vt:lpstr>Education models_pattern</vt:lpstr>
      <vt:lpstr>2_Custom Design</vt:lpstr>
      <vt:lpstr>8_Custom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TOPSELLER  QUICK REFERENCE GUIDE PCG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and Goes up to Two Lines</dc:title>
  <dc:creator>kathyp</dc:creator>
  <cp:lastModifiedBy>Bryan Sholar</cp:lastModifiedBy>
  <cp:revision>29</cp:revision>
  <cp:lastPrinted>2016-07-27T15:33:36Z</cp:lastPrinted>
  <dcterms:created xsi:type="dcterms:W3CDTF">2015-04-23T17:39:45Z</dcterms:created>
  <dcterms:modified xsi:type="dcterms:W3CDTF">2022-07-27T21:51:40Z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0x010100EA6CD5A23ED40042AECD06EF9868DB52</vt:lpwstr>
  </property>
</Properties>
</file>